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8"/>
  </p:notesMasterIdLst>
  <p:sldIdLst>
    <p:sldId id="256" r:id="rId2"/>
    <p:sldId id="322" r:id="rId3"/>
    <p:sldId id="326" r:id="rId4"/>
    <p:sldId id="448" r:id="rId5"/>
    <p:sldId id="487" r:id="rId6"/>
    <p:sldId id="447" r:id="rId7"/>
    <p:sldId id="488" r:id="rId8"/>
    <p:sldId id="491" r:id="rId9"/>
    <p:sldId id="490" r:id="rId10"/>
    <p:sldId id="492" r:id="rId11"/>
    <p:sldId id="494" r:id="rId12"/>
    <p:sldId id="495" r:id="rId13"/>
    <p:sldId id="496" r:id="rId14"/>
    <p:sldId id="497" r:id="rId15"/>
    <p:sldId id="535" r:id="rId16"/>
    <p:sldId id="498" r:id="rId17"/>
    <p:sldId id="504" r:id="rId18"/>
    <p:sldId id="507" r:id="rId19"/>
    <p:sldId id="505" r:id="rId20"/>
    <p:sldId id="506" r:id="rId21"/>
    <p:sldId id="501" r:id="rId22"/>
    <p:sldId id="499" r:id="rId23"/>
    <p:sldId id="500" r:id="rId24"/>
    <p:sldId id="502" r:id="rId25"/>
    <p:sldId id="503" r:id="rId26"/>
    <p:sldId id="508" r:id="rId27"/>
    <p:sldId id="509" r:id="rId28"/>
    <p:sldId id="510" r:id="rId29"/>
    <p:sldId id="511" r:id="rId30"/>
    <p:sldId id="267" r:id="rId31"/>
    <p:sldId id="515" r:id="rId32"/>
    <p:sldId id="518" r:id="rId33"/>
    <p:sldId id="517" r:id="rId34"/>
    <p:sldId id="270" r:id="rId35"/>
    <p:sldId id="519" r:id="rId36"/>
    <p:sldId id="272" r:id="rId37"/>
    <p:sldId id="273" r:id="rId38"/>
    <p:sldId id="520" r:id="rId39"/>
    <p:sldId id="521" r:id="rId40"/>
    <p:sldId id="277" r:id="rId41"/>
    <p:sldId id="512" r:id="rId42"/>
    <p:sldId id="522" r:id="rId43"/>
    <p:sldId id="523" r:id="rId44"/>
    <p:sldId id="524" r:id="rId45"/>
    <p:sldId id="525" r:id="rId46"/>
    <p:sldId id="526" r:id="rId47"/>
    <p:sldId id="527" r:id="rId48"/>
    <p:sldId id="528" r:id="rId49"/>
    <p:sldId id="529" r:id="rId50"/>
    <p:sldId id="530" r:id="rId51"/>
    <p:sldId id="531" r:id="rId52"/>
    <p:sldId id="532" r:id="rId53"/>
    <p:sldId id="533" r:id="rId54"/>
    <p:sldId id="534" r:id="rId55"/>
    <p:sldId id="536" r:id="rId56"/>
    <p:sldId id="537" r:id="rId57"/>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ED7D31"/>
    <a:srgbClr val="CE10B3"/>
    <a:srgbClr val="F739E9"/>
    <a:srgbClr val="5BB3CA"/>
    <a:srgbClr val="8FBE84"/>
    <a:srgbClr val="C54644"/>
    <a:srgbClr val="2323BA"/>
    <a:srgbClr val="72E871"/>
    <a:srgbClr val="F79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953" autoAdjust="0"/>
    <p:restoredTop sz="88620" autoAdjust="0"/>
  </p:normalViewPr>
  <p:slideViewPr>
    <p:cSldViewPr snapToGrid="0">
      <p:cViewPr varScale="1">
        <p:scale>
          <a:sx n="99" d="100"/>
          <a:sy n="99" d="100"/>
        </p:scale>
        <p:origin x="1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9DC9314-87DB-476A-8F10-414ADC6C8610}" type="datetimeFigureOut">
              <a:rPr lang="he-IL" smtClean="0"/>
              <a:t>י"ב/כסלו/תשפ"ג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8678561-68DC-494E-AB1E-45FF0B1D3520}" type="slidenum">
              <a:rPr lang="he-IL" smtClean="0"/>
              <a:t>‹#›</a:t>
            </a:fld>
            <a:endParaRPr lang="he-IL"/>
          </a:p>
        </p:txBody>
      </p:sp>
    </p:spTree>
    <p:extLst>
      <p:ext uri="{BB962C8B-B14F-4D97-AF65-F5344CB8AC3E}">
        <p14:creationId xmlns:p14="http://schemas.microsoft.com/office/powerpoint/2010/main" val="52480730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1</a:t>
            </a:fld>
            <a:endParaRPr lang="he-IL"/>
          </a:p>
        </p:txBody>
      </p:sp>
    </p:spTree>
    <p:extLst>
      <p:ext uri="{BB962C8B-B14F-4D97-AF65-F5344CB8AC3E}">
        <p14:creationId xmlns:p14="http://schemas.microsoft.com/office/powerpoint/2010/main" val="791370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34</a:t>
            </a:fld>
            <a:endParaRPr lang="en-US"/>
          </a:p>
        </p:txBody>
      </p:sp>
    </p:spTree>
    <p:extLst>
      <p:ext uri="{BB962C8B-B14F-4D97-AF65-F5344CB8AC3E}">
        <p14:creationId xmlns:p14="http://schemas.microsoft.com/office/powerpoint/2010/main" val="2072499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35</a:t>
            </a:fld>
            <a:endParaRPr lang="en-US"/>
          </a:p>
        </p:txBody>
      </p:sp>
    </p:spTree>
    <p:extLst>
      <p:ext uri="{BB962C8B-B14F-4D97-AF65-F5344CB8AC3E}">
        <p14:creationId xmlns:p14="http://schemas.microsoft.com/office/powerpoint/2010/main" val="1973777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36</a:t>
            </a:fld>
            <a:endParaRPr lang="en-US" dirty="0"/>
          </a:p>
        </p:txBody>
      </p:sp>
    </p:spTree>
    <p:extLst>
      <p:ext uri="{BB962C8B-B14F-4D97-AF65-F5344CB8AC3E}">
        <p14:creationId xmlns:p14="http://schemas.microsoft.com/office/powerpoint/2010/main" val="284389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37</a:t>
            </a:fld>
            <a:endParaRPr lang="en-US"/>
          </a:p>
        </p:txBody>
      </p:sp>
    </p:spTree>
    <p:extLst>
      <p:ext uri="{BB962C8B-B14F-4D97-AF65-F5344CB8AC3E}">
        <p14:creationId xmlns:p14="http://schemas.microsoft.com/office/powerpoint/2010/main" val="458560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38</a:t>
            </a:fld>
            <a:endParaRPr lang="en-US"/>
          </a:p>
        </p:txBody>
      </p:sp>
    </p:spTree>
    <p:extLst>
      <p:ext uri="{BB962C8B-B14F-4D97-AF65-F5344CB8AC3E}">
        <p14:creationId xmlns:p14="http://schemas.microsoft.com/office/powerpoint/2010/main" val="73293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39</a:t>
            </a:fld>
            <a:endParaRPr lang="en-US"/>
          </a:p>
        </p:txBody>
      </p:sp>
    </p:spTree>
    <p:extLst>
      <p:ext uri="{BB962C8B-B14F-4D97-AF65-F5344CB8AC3E}">
        <p14:creationId xmlns:p14="http://schemas.microsoft.com/office/powerpoint/2010/main" val="231083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40</a:t>
            </a:fld>
            <a:endParaRPr lang="en-US" dirty="0"/>
          </a:p>
        </p:txBody>
      </p:sp>
    </p:spTree>
    <p:extLst>
      <p:ext uri="{BB962C8B-B14F-4D97-AF65-F5344CB8AC3E}">
        <p14:creationId xmlns:p14="http://schemas.microsoft.com/office/powerpoint/2010/main" val="3489535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41</a:t>
            </a:fld>
            <a:endParaRPr lang="he-IL"/>
          </a:p>
        </p:txBody>
      </p:sp>
    </p:spTree>
    <p:extLst>
      <p:ext uri="{BB962C8B-B14F-4D97-AF65-F5344CB8AC3E}">
        <p14:creationId xmlns:p14="http://schemas.microsoft.com/office/powerpoint/2010/main" val="201690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678561-68DC-494E-AB1E-45FF0B1D3520}" type="slidenum">
              <a:rPr lang="he-IL" smtClean="0"/>
              <a:t>42</a:t>
            </a:fld>
            <a:endParaRPr lang="he-IL"/>
          </a:p>
        </p:txBody>
      </p:sp>
    </p:spTree>
    <p:extLst>
      <p:ext uri="{BB962C8B-B14F-4D97-AF65-F5344CB8AC3E}">
        <p14:creationId xmlns:p14="http://schemas.microsoft.com/office/powerpoint/2010/main" val="59005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43</a:t>
            </a:fld>
            <a:endParaRPr lang="he-IL"/>
          </a:p>
        </p:txBody>
      </p:sp>
    </p:spTree>
    <p:extLst>
      <p:ext uri="{BB962C8B-B14F-4D97-AF65-F5344CB8AC3E}">
        <p14:creationId xmlns:p14="http://schemas.microsoft.com/office/powerpoint/2010/main" val="2358298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Exercise hours is correlated with happiness, but it is also correlated with </a:t>
            </a:r>
            <a:r>
              <a:rPr lang="en-US" dirty="0" err="1"/>
              <a:t>sun_exposure</a:t>
            </a:r>
            <a:r>
              <a:rPr lang="en-US" dirty="0"/>
              <a:t>, so it’s hard to say whether it’s impact is unique or not.</a:t>
            </a:r>
          </a:p>
        </p:txBody>
      </p:sp>
      <p:sp>
        <p:nvSpPr>
          <p:cNvPr id="4" name="Slide Number Placeholder 3"/>
          <p:cNvSpPr>
            <a:spLocks noGrp="1"/>
          </p:cNvSpPr>
          <p:nvPr>
            <p:ph type="sldNum" sz="quarter" idx="5"/>
          </p:nvPr>
        </p:nvSpPr>
        <p:spPr/>
        <p:txBody>
          <a:bodyPr/>
          <a:lstStyle/>
          <a:p>
            <a:fld id="{E8678561-68DC-494E-AB1E-45FF0B1D3520}" type="slidenum">
              <a:rPr lang="he-IL" smtClean="0"/>
              <a:t>17</a:t>
            </a:fld>
            <a:endParaRPr lang="he-IL"/>
          </a:p>
        </p:txBody>
      </p:sp>
    </p:spTree>
    <p:extLst>
      <p:ext uri="{BB962C8B-B14F-4D97-AF65-F5344CB8AC3E}">
        <p14:creationId xmlns:p14="http://schemas.microsoft.com/office/powerpoint/2010/main" val="3717067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44</a:t>
            </a:fld>
            <a:endParaRPr lang="he-IL"/>
          </a:p>
        </p:txBody>
      </p:sp>
    </p:spTree>
    <p:extLst>
      <p:ext uri="{BB962C8B-B14F-4D97-AF65-F5344CB8AC3E}">
        <p14:creationId xmlns:p14="http://schemas.microsoft.com/office/powerpoint/2010/main" val="1720144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45</a:t>
            </a:fld>
            <a:endParaRPr lang="he-IL"/>
          </a:p>
        </p:txBody>
      </p:sp>
    </p:spTree>
    <p:extLst>
      <p:ext uri="{BB962C8B-B14F-4D97-AF65-F5344CB8AC3E}">
        <p14:creationId xmlns:p14="http://schemas.microsoft.com/office/powerpoint/2010/main" val="1702821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46</a:t>
            </a:fld>
            <a:endParaRPr lang="he-IL"/>
          </a:p>
        </p:txBody>
      </p:sp>
    </p:spTree>
    <p:extLst>
      <p:ext uri="{BB962C8B-B14F-4D97-AF65-F5344CB8AC3E}">
        <p14:creationId xmlns:p14="http://schemas.microsoft.com/office/powerpoint/2010/main" val="2205097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47</a:t>
            </a:fld>
            <a:endParaRPr lang="he-IL"/>
          </a:p>
        </p:txBody>
      </p:sp>
    </p:spTree>
    <p:extLst>
      <p:ext uri="{BB962C8B-B14F-4D97-AF65-F5344CB8AC3E}">
        <p14:creationId xmlns:p14="http://schemas.microsoft.com/office/powerpoint/2010/main" val="2539973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Exercise hours is correlated with happiness, but it is also correlated with </a:t>
            </a:r>
            <a:r>
              <a:rPr lang="en-US" dirty="0" err="1"/>
              <a:t>sun_exposure</a:t>
            </a:r>
            <a:r>
              <a:rPr lang="en-US" dirty="0"/>
              <a:t>, so it’s hard to say whether it’s impact is unique or not.</a:t>
            </a:r>
          </a:p>
        </p:txBody>
      </p:sp>
      <p:sp>
        <p:nvSpPr>
          <p:cNvPr id="4" name="Slide Number Placeholder 3"/>
          <p:cNvSpPr>
            <a:spLocks noGrp="1"/>
          </p:cNvSpPr>
          <p:nvPr>
            <p:ph type="sldNum" sz="quarter" idx="5"/>
          </p:nvPr>
        </p:nvSpPr>
        <p:spPr/>
        <p:txBody>
          <a:bodyPr/>
          <a:lstStyle/>
          <a:p>
            <a:fld id="{E8678561-68DC-494E-AB1E-45FF0B1D3520}" type="slidenum">
              <a:rPr lang="he-IL" smtClean="0"/>
              <a:t>49</a:t>
            </a:fld>
            <a:endParaRPr lang="he-IL"/>
          </a:p>
        </p:txBody>
      </p:sp>
    </p:spTree>
    <p:extLst>
      <p:ext uri="{BB962C8B-B14F-4D97-AF65-F5344CB8AC3E}">
        <p14:creationId xmlns:p14="http://schemas.microsoft.com/office/powerpoint/2010/main" val="2870985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Exercise hours is correlated with happiness, but it is also correlated with </a:t>
            </a:r>
            <a:r>
              <a:rPr lang="en-US" dirty="0" err="1"/>
              <a:t>sun_exposure</a:t>
            </a:r>
            <a:r>
              <a:rPr lang="en-US" dirty="0"/>
              <a:t>, so it’s hard to say whether it’s impact is unique or not.</a:t>
            </a:r>
          </a:p>
        </p:txBody>
      </p:sp>
      <p:sp>
        <p:nvSpPr>
          <p:cNvPr id="4" name="Slide Number Placeholder 3"/>
          <p:cNvSpPr>
            <a:spLocks noGrp="1"/>
          </p:cNvSpPr>
          <p:nvPr>
            <p:ph type="sldNum" sz="quarter" idx="5"/>
          </p:nvPr>
        </p:nvSpPr>
        <p:spPr/>
        <p:txBody>
          <a:bodyPr/>
          <a:lstStyle/>
          <a:p>
            <a:fld id="{E8678561-68DC-494E-AB1E-45FF0B1D3520}" type="slidenum">
              <a:rPr lang="he-IL" smtClean="0"/>
              <a:t>50</a:t>
            </a:fld>
            <a:endParaRPr lang="he-IL"/>
          </a:p>
        </p:txBody>
      </p:sp>
    </p:spTree>
    <p:extLst>
      <p:ext uri="{BB962C8B-B14F-4D97-AF65-F5344CB8AC3E}">
        <p14:creationId xmlns:p14="http://schemas.microsoft.com/office/powerpoint/2010/main" val="286133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Exercise hours is correlated with happiness, but it is also correlated with </a:t>
            </a:r>
            <a:r>
              <a:rPr lang="en-US" dirty="0" err="1"/>
              <a:t>sun_exposure</a:t>
            </a:r>
            <a:r>
              <a:rPr lang="en-US" dirty="0"/>
              <a:t>, so it’s hard to say whether it’s impact is unique or not.</a:t>
            </a:r>
          </a:p>
        </p:txBody>
      </p:sp>
      <p:sp>
        <p:nvSpPr>
          <p:cNvPr id="4" name="Slide Number Placeholder 3"/>
          <p:cNvSpPr>
            <a:spLocks noGrp="1"/>
          </p:cNvSpPr>
          <p:nvPr>
            <p:ph type="sldNum" sz="quarter" idx="5"/>
          </p:nvPr>
        </p:nvSpPr>
        <p:spPr/>
        <p:txBody>
          <a:bodyPr/>
          <a:lstStyle/>
          <a:p>
            <a:fld id="{E8678561-68DC-494E-AB1E-45FF0B1D3520}" type="slidenum">
              <a:rPr lang="he-IL" smtClean="0"/>
              <a:t>51</a:t>
            </a:fld>
            <a:endParaRPr lang="he-IL"/>
          </a:p>
        </p:txBody>
      </p:sp>
    </p:spTree>
    <p:extLst>
      <p:ext uri="{BB962C8B-B14F-4D97-AF65-F5344CB8AC3E}">
        <p14:creationId xmlns:p14="http://schemas.microsoft.com/office/powerpoint/2010/main" val="4450507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Exercise hours is correlated with happiness, but it is also correlated with </a:t>
            </a:r>
            <a:r>
              <a:rPr lang="en-US" dirty="0" err="1"/>
              <a:t>sun_exposure</a:t>
            </a:r>
            <a:r>
              <a:rPr lang="en-US" dirty="0"/>
              <a:t>, so it’s hard to say whether it’s impact is unique or not.</a:t>
            </a:r>
          </a:p>
        </p:txBody>
      </p:sp>
      <p:sp>
        <p:nvSpPr>
          <p:cNvPr id="4" name="Slide Number Placeholder 3"/>
          <p:cNvSpPr>
            <a:spLocks noGrp="1"/>
          </p:cNvSpPr>
          <p:nvPr>
            <p:ph type="sldNum" sz="quarter" idx="5"/>
          </p:nvPr>
        </p:nvSpPr>
        <p:spPr/>
        <p:txBody>
          <a:bodyPr/>
          <a:lstStyle/>
          <a:p>
            <a:fld id="{E8678561-68DC-494E-AB1E-45FF0B1D3520}" type="slidenum">
              <a:rPr lang="he-IL" smtClean="0"/>
              <a:t>52</a:t>
            </a:fld>
            <a:endParaRPr lang="he-IL"/>
          </a:p>
        </p:txBody>
      </p:sp>
    </p:spTree>
    <p:extLst>
      <p:ext uri="{BB962C8B-B14F-4D97-AF65-F5344CB8AC3E}">
        <p14:creationId xmlns:p14="http://schemas.microsoft.com/office/powerpoint/2010/main" val="189488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Exercise hours is correlated with happiness, but it is also correlated with </a:t>
            </a:r>
            <a:r>
              <a:rPr lang="en-US" dirty="0" err="1"/>
              <a:t>sun_exposure</a:t>
            </a:r>
            <a:r>
              <a:rPr lang="en-US" dirty="0"/>
              <a:t>, so it’s hard to say whether it’s impact is unique or not.</a:t>
            </a:r>
          </a:p>
        </p:txBody>
      </p:sp>
      <p:sp>
        <p:nvSpPr>
          <p:cNvPr id="4" name="Slide Number Placeholder 3"/>
          <p:cNvSpPr>
            <a:spLocks noGrp="1"/>
          </p:cNvSpPr>
          <p:nvPr>
            <p:ph type="sldNum" sz="quarter" idx="5"/>
          </p:nvPr>
        </p:nvSpPr>
        <p:spPr/>
        <p:txBody>
          <a:bodyPr/>
          <a:lstStyle/>
          <a:p>
            <a:fld id="{E8678561-68DC-494E-AB1E-45FF0B1D3520}" type="slidenum">
              <a:rPr lang="he-IL" smtClean="0"/>
              <a:t>53</a:t>
            </a:fld>
            <a:endParaRPr lang="he-IL"/>
          </a:p>
        </p:txBody>
      </p:sp>
    </p:spTree>
    <p:extLst>
      <p:ext uri="{BB962C8B-B14F-4D97-AF65-F5344CB8AC3E}">
        <p14:creationId xmlns:p14="http://schemas.microsoft.com/office/powerpoint/2010/main" val="1839675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Exercise hours is correlated with happiness, but it is also correlated with </a:t>
            </a:r>
            <a:r>
              <a:rPr lang="en-US" dirty="0" err="1"/>
              <a:t>sun_exposure</a:t>
            </a:r>
            <a:r>
              <a:rPr lang="en-US" dirty="0"/>
              <a:t>, so it’s hard to say whether it’s impact is unique or not.</a:t>
            </a:r>
          </a:p>
        </p:txBody>
      </p:sp>
      <p:sp>
        <p:nvSpPr>
          <p:cNvPr id="4" name="Slide Number Placeholder 3"/>
          <p:cNvSpPr>
            <a:spLocks noGrp="1"/>
          </p:cNvSpPr>
          <p:nvPr>
            <p:ph type="sldNum" sz="quarter" idx="5"/>
          </p:nvPr>
        </p:nvSpPr>
        <p:spPr/>
        <p:txBody>
          <a:bodyPr/>
          <a:lstStyle/>
          <a:p>
            <a:fld id="{E8678561-68DC-494E-AB1E-45FF0B1D3520}" type="slidenum">
              <a:rPr lang="he-IL" smtClean="0"/>
              <a:t>54</a:t>
            </a:fld>
            <a:endParaRPr lang="he-IL"/>
          </a:p>
        </p:txBody>
      </p:sp>
    </p:spTree>
    <p:extLst>
      <p:ext uri="{BB962C8B-B14F-4D97-AF65-F5344CB8AC3E}">
        <p14:creationId xmlns:p14="http://schemas.microsoft.com/office/powerpoint/2010/main" val="2229919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Exercise hours is correlated with happiness, but it is also correlated with </a:t>
            </a:r>
            <a:r>
              <a:rPr lang="en-US" dirty="0" err="1"/>
              <a:t>sun_exposure</a:t>
            </a:r>
            <a:r>
              <a:rPr lang="en-US" dirty="0"/>
              <a:t>, so it’s hard to say whether it’s impact is unique or not.</a:t>
            </a:r>
          </a:p>
        </p:txBody>
      </p:sp>
      <p:sp>
        <p:nvSpPr>
          <p:cNvPr id="4" name="Slide Number Placeholder 3"/>
          <p:cNvSpPr>
            <a:spLocks noGrp="1"/>
          </p:cNvSpPr>
          <p:nvPr>
            <p:ph type="sldNum" sz="quarter" idx="5"/>
          </p:nvPr>
        </p:nvSpPr>
        <p:spPr/>
        <p:txBody>
          <a:bodyPr/>
          <a:lstStyle/>
          <a:p>
            <a:fld id="{E8678561-68DC-494E-AB1E-45FF0B1D3520}" type="slidenum">
              <a:rPr lang="he-IL" smtClean="0"/>
              <a:t>18</a:t>
            </a:fld>
            <a:endParaRPr lang="he-IL"/>
          </a:p>
        </p:txBody>
      </p:sp>
    </p:spTree>
    <p:extLst>
      <p:ext uri="{BB962C8B-B14F-4D97-AF65-F5344CB8AC3E}">
        <p14:creationId xmlns:p14="http://schemas.microsoft.com/office/powerpoint/2010/main" val="281768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28</a:t>
            </a:fld>
            <a:endParaRPr lang="he-IL"/>
          </a:p>
        </p:txBody>
      </p:sp>
    </p:spTree>
    <p:extLst>
      <p:ext uri="{BB962C8B-B14F-4D97-AF65-F5344CB8AC3E}">
        <p14:creationId xmlns:p14="http://schemas.microsoft.com/office/powerpoint/2010/main" val="2550205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29</a:t>
            </a:fld>
            <a:endParaRPr lang="he-IL"/>
          </a:p>
        </p:txBody>
      </p:sp>
    </p:spTree>
    <p:extLst>
      <p:ext uri="{BB962C8B-B14F-4D97-AF65-F5344CB8AC3E}">
        <p14:creationId xmlns:p14="http://schemas.microsoft.com/office/powerpoint/2010/main" val="478527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30</a:t>
            </a:fld>
            <a:endParaRPr lang="en-US"/>
          </a:p>
        </p:txBody>
      </p:sp>
    </p:spTree>
    <p:extLst>
      <p:ext uri="{BB962C8B-B14F-4D97-AF65-F5344CB8AC3E}">
        <p14:creationId xmlns:p14="http://schemas.microsoft.com/office/powerpoint/2010/main" val="2806516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31</a:t>
            </a:fld>
            <a:endParaRPr lang="en-US"/>
          </a:p>
        </p:txBody>
      </p:sp>
    </p:spTree>
    <p:extLst>
      <p:ext uri="{BB962C8B-B14F-4D97-AF65-F5344CB8AC3E}">
        <p14:creationId xmlns:p14="http://schemas.microsoft.com/office/powerpoint/2010/main" val="364684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32</a:t>
            </a:fld>
            <a:endParaRPr lang="en-US"/>
          </a:p>
        </p:txBody>
      </p:sp>
    </p:spTree>
    <p:extLst>
      <p:ext uri="{BB962C8B-B14F-4D97-AF65-F5344CB8AC3E}">
        <p14:creationId xmlns:p14="http://schemas.microsoft.com/office/powerpoint/2010/main" val="1379850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01233-5302-4E9E-805D-4281B7C82ADA}" type="slidenum">
              <a:rPr lang="en-US" smtClean="0"/>
              <a:t>33</a:t>
            </a:fld>
            <a:endParaRPr lang="en-US"/>
          </a:p>
        </p:txBody>
      </p:sp>
    </p:spTree>
    <p:extLst>
      <p:ext uri="{BB962C8B-B14F-4D97-AF65-F5344CB8AC3E}">
        <p14:creationId xmlns:p14="http://schemas.microsoft.com/office/powerpoint/2010/main" val="832017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2366520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02536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21321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074580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18231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21119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395749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2214436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281371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78089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BCC15E-413B-4920-89EC-754C55B17070}" type="datetimeFigureOut">
              <a:rPr lang="he-IL" smtClean="0"/>
              <a:t>י"ב/כסלו/תשפ"ג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358471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0BCC15E-413B-4920-89EC-754C55B17070}" type="datetimeFigureOut">
              <a:rPr lang="he-IL" smtClean="0"/>
              <a:t>י"ב/כסלו/תשפ"ג</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0953BCB-9703-4A3B-B7F0-1F3176332ED4}" type="slidenum">
              <a:rPr lang="he-IL" smtClean="0"/>
              <a:t>‹#›</a:t>
            </a:fld>
            <a:endParaRPr lang="he-IL"/>
          </a:p>
        </p:txBody>
      </p:sp>
    </p:spTree>
    <p:extLst>
      <p:ext uri="{BB962C8B-B14F-4D97-AF65-F5344CB8AC3E}">
        <p14:creationId xmlns:p14="http://schemas.microsoft.com/office/powerpoint/2010/main" val="2614887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phillipalday.com/stats/coding.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tats.oarc.ucla.edu/spss/faq/coding-systems-for-categorical-variables-in-regression-analysi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550400" cy="2387600"/>
          </a:xfrm>
        </p:spPr>
        <p:txBody>
          <a:bodyPr>
            <a:normAutofit/>
          </a:bodyPr>
          <a:lstStyle/>
          <a:p>
            <a:pPr rtl="0"/>
            <a:r>
              <a:rPr lang="en-US" sz="5400" dirty="0">
                <a:effectLst/>
                <a:latin typeface="Alef" panose="00000500000000000000" pitchFamily="2" charset="-79"/>
                <a:cs typeface="Alef" panose="00000500000000000000" pitchFamily="2" charset="-79"/>
              </a:rPr>
              <a:t>Stats for Graduate Students:</a:t>
            </a:r>
            <a:br>
              <a:rPr lang="en-US" sz="5400" dirty="0">
                <a:effectLst/>
                <a:latin typeface="Alef" panose="00000500000000000000" pitchFamily="2" charset="-79"/>
                <a:cs typeface="Alef" panose="00000500000000000000" pitchFamily="2" charset="-79"/>
              </a:rPr>
            </a:br>
            <a:r>
              <a:rPr lang="en-US" sz="5400" dirty="0">
                <a:effectLst/>
                <a:latin typeface="Alef" panose="00000500000000000000" pitchFamily="2" charset="-79"/>
                <a:cs typeface="Alef" panose="00000500000000000000" pitchFamily="2" charset="-79"/>
              </a:rPr>
              <a:t>Lecture #6</a:t>
            </a:r>
            <a:endParaRPr lang="he-IL" sz="5400" dirty="0">
              <a:latin typeface="Alef" panose="00000500000000000000" pitchFamily="2" charset="-79"/>
              <a:cs typeface="Alef" panose="00000500000000000000" pitchFamily="2" charset="-79"/>
            </a:endParaRPr>
          </a:p>
        </p:txBody>
      </p:sp>
      <p:sp>
        <p:nvSpPr>
          <p:cNvPr id="3" name="Subtitle 2"/>
          <p:cNvSpPr>
            <a:spLocks noGrp="1"/>
          </p:cNvSpPr>
          <p:nvPr>
            <p:ph type="subTitle" idx="1"/>
          </p:nvPr>
        </p:nvSpPr>
        <p:spPr>
          <a:xfrm>
            <a:off x="1727200" y="3734117"/>
            <a:ext cx="9144000" cy="1860348"/>
          </a:xfrm>
        </p:spPr>
        <p:txBody>
          <a:bodyPr>
            <a:normAutofit fontScale="85000" lnSpcReduction="20000"/>
          </a:bodyPr>
          <a:lstStyle/>
          <a:p>
            <a:pPr rtl="0"/>
            <a:r>
              <a:rPr lang="en-US" sz="2000" dirty="0">
                <a:latin typeface="Alef" panose="00000500000000000000" pitchFamily="2" charset="-79"/>
                <a:cs typeface="Alef" panose="00000500000000000000" pitchFamily="2" charset="-79"/>
              </a:rPr>
              <a:t>Multiple regression – basics</a:t>
            </a:r>
          </a:p>
          <a:p>
            <a:pPr rtl="0"/>
            <a:r>
              <a:rPr lang="en-US" sz="2000" dirty="0">
                <a:latin typeface="Alef" panose="00000500000000000000" pitchFamily="2" charset="-79"/>
                <a:cs typeface="Alef" panose="00000500000000000000" pitchFamily="2" charset="-79"/>
              </a:rPr>
              <a:t>Multicollinearity</a:t>
            </a:r>
          </a:p>
          <a:p>
            <a:pPr rtl="0"/>
            <a:r>
              <a:rPr lang="en-US" sz="2000" dirty="0">
                <a:latin typeface="Alef" panose="00000500000000000000" pitchFamily="2" charset="-79"/>
                <a:cs typeface="Alef" panose="00000500000000000000" pitchFamily="2" charset="-79"/>
              </a:rPr>
              <a:t>Categorical variables in regression models</a:t>
            </a:r>
          </a:p>
          <a:p>
            <a:pPr rtl="0"/>
            <a:r>
              <a:rPr lang="en-US" sz="2000" dirty="0">
                <a:latin typeface="Alef" panose="00000500000000000000" pitchFamily="2" charset="-79"/>
                <a:cs typeface="Alef" panose="00000500000000000000" pitchFamily="2" charset="-79"/>
              </a:rPr>
              <a:t>Linear regression vs. ANOVA</a:t>
            </a:r>
          </a:p>
          <a:p>
            <a:pPr rtl="0"/>
            <a:endParaRPr lang="en-US" sz="2000" dirty="0">
              <a:latin typeface="Alef" panose="00000500000000000000" pitchFamily="2" charset="-79"/>
              <a:cs typeface="Alef" panose="00000500000000000000" pitchFamily="2" charset="-79"/>
            </a:endParaRPr>
          </a:p>
          <a:p>
            <a:pPr rtl="0"/>
            <a:r>
              <a:rPr lang="en-US" sz="2000" dirty="0">
                <a:latin typeface="Alef" panose="00000500000000000000" pitchFamily="2" charset="-79"/>
                <a:cs typeface="Alef" panose="00000500000000000000" pitchFamily="2" charset="-79"/>
              </a:rPr>
              <a:t>Mediation analysis (if time allows)</a:t>
            </a:r>
          </a:p>
          <a:p>
            <a:pPr rtl="0"/>
            <a:endParaRPr lang="en-US" sz="20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89650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Multiple Predictors</a:t>
            </a:r>
            <a:r>
              <a:rPr lang="en-US" sz="4000" dirty="0">
                <a:latin typeface="Alef" panose="00000500000000000000" pitchFamily="2" charset="-79"/>
                <a:cs typeface="Alef" panose="00000500000000000000" pitchFamily="2" charset="-79"/>
              </a:rPr>
              <a:t>: Intuition</a:t>
            </a:r>
            <a:endParaRPr lang="he-IL" sz="4000" dirty="0">
              <a:latin typeface="Alef" panose="00000500000000000000" pitchFamily="2" charset="-79"/>
              <a:cs typeface="Alef" panose="00000500000000000000" pitchFamily="2" charset="-79"/>
            </a:endParaRPr>
          </a:p>
        </p:txBody>
      </p:sp>
      <p:sp>
        <p:nvSpPr>
          <p:cNvPr id="4" name="Oval 3">
            <a:extLst>
              <a:ext uri="{FF2B5EF4-FFF2-40B4-BE49-F238E27FC236}">
                <a16:creationId xmlns:a16="http://schemas.microsoft.com/office/drawing/2014/main" id="{25593B16-5F40-B736-24FB-FAE58AF148B0}"/>
              </a:ext>
            </a:extLst>
          </p:cNvPr>
          <p:cNvSpPr/>
          <p:nvPr/>
        </p:nvSpPr>
        <p:spPr>
          <a:xfrm>
            <a:off x="3788924" y="3429000"/>
            <a:ext cx="2655652" cy="2655652"/>
          </a:xfrm>
          <a:prstGeom prst="ellipse">
            <a:avLst/>
          </a:prstGeom>
          <a:solidFill>
            <a:schemeClr val="accent2">
              <a:alpha val="42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5B3CEB7-76FC-E3F8-A18F-C35470EF3B41}"/>
              </a:ext>
            </a:extLst>
          </p:cNvPr>
          <p:cNvSpPr/>
          <p:nvPr/>
        </p:nvSpPr>
        <p:spPr>
          <a:xfrm>
            <a:off x="5333114" y="3506163"/>
            <a:ext cx="2655652" cy="2655652"/>
          </a:xfrm>
          <a:prstGeom prst="ellipse">
            <a:avLst/>
          </a:prstGeom>
          <a:solidFill>
            <a:schemeClr val="accent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B84F47-E1CC-AE86-186B-637ADE6E1411}"/>
              </a:ext>
            </a:extLst>
          </p:cNvPr>
          <p:cNvSpPr/>
          <p:nvPr/>
        </p:nvSpPr>
        <p:spPr>
          <a:xfrm>
            <a:off x="4766554" y="2103437"/>
            <a:ext cx="2655652" cy="2655652"/>
          </a:xfrm>
          <a:prstGeom prst="ellipse">
            <a:avLst/>
          </a:prstGeom>
          <a:solidFill>
            <a:srgbClr val="00B050">
              <a:alpha val="4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E141A5-6587-43D5-D380-4B52523DC4AC}"/>
              </a:ext>
            </a:extLst>
          </p:cNvPr>
          <p:cNvSpPr txBox="1"/>
          <p:nvPr/>
        </p:nvSpPr>
        <p:spPr>
          <a:xfrm>
            <a:off x="1639659" y="4464657"/>
            <a:ext cx="1932901" cy="369332"/>
          </a:xfrm>
          <a:prstGeom prst="rect">
            <a:avLst/>
          </a:prstGeom>
          <a:noFill/>
        </p:spPr>
        <p:txBody>
          <a:bodyPr wrap="none" rtlCol="0">
            <a:spAutoFit/>
          </a:bodyPr>
          <a:lstStyle/>
          <a:p>
            <a:r>
              <a:rPr lang="en-US" dirty="0">
                <a:solidFill>
                  <a:srgbClr val="ED7D31"/>
                </a:solidFill>
              </a:rPr>
              <a:t>Exercise hours (x1)</a:t>
            </a:r>
          </a:p>
        </p:txBody>
      </p:sp>
      <p:sp>
        <p:nvSpPr>
          <p:cNvPr id="8" name="TextBox 7">
            <a:extLst>
              <a:ext uri="{FF2B5EF4-FFF2-40B4-BE49-F238E27FC236}">
                <a16:creationId xmlns:a16="http://schemas.microsoft.com/office/drawing/2014/main" id="{928C2F4F-4DD7-62AD-EED9-4496DB33D9A2}"/>
              </a:ext>
            </a:extLst>
          </p:cNvPr>
          <p:cNvSpPr txBox="1"/>
          <p:nvPr/>
        </p:nvSpPr>
        <p:spPr>
          <a:xfrm>
            <a:off x="8555326" y="4572160"/>
            <a:ext cx="1762855" cy="369332"/>
          </a:xfrm>
          <a:prstGeom prst="rect">
            <a:avLst/>
          </a:prstGeom>
          <a:noFill/>
        </p:spPr>
        <p:txBody>
          <a:bodyPr wrap="none" rtlCol="0">
            <a:spAutoFit/>
          </a:bodyPr>
          <a:lstStyle/>
          <a:p>
            <a:pPr algn="l" rtl="0"/>
            <a:r>
              <a:rPr lang="en-US" dirty="0">
                <a:solidFill>
                  <a:srgbClr val="5BB3CA"/>
                </a:solidFill>
              </a:rPr>
              <a:t>Hours in sun (x2)</a:t>
            </a:r>
          </a:p>
        </p:txBody>
      </p:sp>
      <p:sp>
        <p:nvSpPr>
          <p:cNvPr id="9" name="TextBox 8">
            <a:extLst>
              <a:ext uri="{FF2B5EF4-FFF2-40B4-BE49-F238E27FC236}">
                <a16:creationId xmlns:a16="http://schemas.microsoft.com/office/drawing/2014/main" id="{65D2B435-CDE3-BFE3-E00D-8ED5B84025BA}"/>
              </a:ext>
            </a:extLst>
          </p:cNvPr>
          <p:cNvSpPr txBox="1"/>
          <p:nvPr/>
        </p:nvSpPr>
        <p:spPr>
          <a:xfrm>
            <a:off x="7038854" y="1786725"/>
            <a:ext cx="1451038" cy="369332"/>
          </a:xfrm>
          <a:prstGeom prst="rect">
            <a:avLst/>
          </a:prstGeom>
          <a:noFill/>
        </p:spPr>
        <p:txBody>
          <a:bodyPr wrap="none" rtlCol="0">
            <a:spAutoFit/>
          </a:bodyPr>
          <a:lstStyle/>
          <a:p>
            <a:r>
              <a:rPr lang="en-US" dirty="0">
                <a:solidFill>
                  <a:srgbClr val="00B050"/>
                </a:solidFill>
              </a:rPr>
              <a:t>Happiness (y)</a:t>
            </a:r>
          </a:p>
        </p:txBody>
      </p:sp>
      <p:sp>
        <p:nvSpPr>
          <p:cNvPr id="11" name="Freeform: Shape 10">
            <a:extLst>
              <a:ext uri="{FF2B5EF4-FFF2-40B4-BE49-F238E27FC236}">
                <a16:creationId xmlns:a16="http://schemas.microsoft.com/office/drawing/2014/main" id="{F06E6D23-DDD1-C873-23A6-95E175EA2471}"/>
              </a:ext>
            </a:extLst>
          </p:cNvPr>
          <p:cNvSpPr/>
          <p:nvPr/>
        </p:nvSpPr>
        <p:spPr>
          <a:xfrm>
            <a:off x="4751933" y="3452605"/>
            <a:ext cx="2620417" cy="1300370"/>
          </a:xfrm>
          <a:custGeom>
            <a:avLst/>
            <a:gdLst>
              <a:gd name="connsiteX0" fmla="*/ 10567 w 2620417"/>
              <a:gd name="connsiteY0" fmla="*/ 33545 h 1300370"/>
              <a:gd name="connsiteX1" fmla="*/ 10567 w 2620417"/>
              <a:gd name="connsiteY1" fmla="*/ 33545 h 1300370"/>
              <a:gd name="connsiteX2" fmla="*/ 362992 w 2620417"/>
              <a:gd name="connsiteY2" fmla="*/ 14495 h 1300370"/>
              <a:gd name="connsiteX3" fmla="*/ 410617 w 2620417"/>
              <a:gd name="connsiteY3" fmla="*/ 33545 h 1300370"/>
              <a:gd name="connsiteX4" fmla="*/ 467767 w 2620417"/>
              <a:gd name="connsiteY4" fmla="*/ 43070 h 1300370"/>
              <a:gd name="connsiteX5" fmla="*/ 572542 w 2620417"/>
              <a:gd name="connsiteY5" fmla="*/ 24020 h 1300370"/>
              <a:gd name="connsiteX6" fmla="*/ 601117 w 2620417"/>
              <a:gd name="connsiteY6" fmla="*/ 14495 h 1300370"/>
              <a:gd name="connsiteX7" fmla="*/ 705892 w 2620417"/>
              <a:gd name="connsiteY7" fmla="*/ 33545 h 1300370"/>
              <a:gd name="connsiteX8" fmla="*/ 734467 w 2620417"/>
              <a:gd name="connsiteY8" fmla="*/ 52595 h 1300370"/>
              <a:gd name="connsiteX9" fmla="*/ 877342 w 2620417"/>
              <a:gd name="connsiteY9" fmla="*/ 90695 h 1300370"/>
              <a:gd name="connsiteX10" fmla="*/ 1020217 w 2620417"/>
              <a:gd name="connsiteY10" fmla="*/ 147845 h 1300370"/>
              <a:gd name="connsiteX11" fmla="*/ 1067842 w 2620417"/>
              <a:gd name="connsiteY11" fmla="*/ 166895 h 1300370"/>
              <a:gd name="connsiteX12" fmla="*/ 1182142 w 2620417"/>
              <a:gd name="connsiteY12" fmla="*/ 233570 h 1300370"/>
              <a:gd name="connsiteX13" fmla="*/ 1258342 w 2620417"/>
              <a:gd name="connsiteY13" fmla="*/ 319295 h 1300370"/>
              <a:gd name="connsiteX14" fmla="*/ 1239292 w 2620417"/>
              <a:gd name="connsiteY14" fmla="*/ 290720 h 1300370"/>
              <a:gd name="connsiteX15" fmla="*/ 1344067 w 2620417"/>
              <a:gd name="connsiteY15" fmla="*/ 185945 h 1300370"/>
              <a:gd name="connsiteX16" fmla="*/ 1477417 w 2620417"/>
              <a:gd name="connsiteY16" fmla="*/ 119270 h 1300370"/>
              <a:gd name="connsiteX17" fmla="*/ 1553617 w 2620417"/>
              <a:gd name="connsiteY17" fmla="*/ 100220 h 1300370"/>
              <a:gd name="connsiteX18" fmla="*/ 1610767 w 2620417"/>
              <a:gd name="connsiteY18" fmla="*/ 81170 h 1300370"/>
              <a:gd name="connsiteX19" fmla="*/ 1820317 w 2620417"/>
              <a:gd name="connsiteY19" fmla="*/ 52595 h 1300370"/>
              <a:gd name="connsiteX20" fmla="*/ 2020342 w 2620417"/>
              <a:gd name="connsiteY20" fmla="*/ 71645 h 1300370"/>
              <a:gd name="connsiteX21" fmla="*/ 2153692 w 2620417"/>
              <a:gd name="connsiteY21" fmla="*/ 90695 h 1300370"/>
              <a:gd name="connsiteX22" fmla="*/ 2287042 w 2620417"/>
              <a:gd name="connsiteY22" fmla="*/ 109745 h 1300370"/>
              <a:gd name="connsiteX23" fmla="*/ 2344192 w 2620417"/>
              <a:gd name="connsiteY23" fmla="*/ 128795 h 1300370"/>
              <a:gd name="connsiteX24" fmla="*/ 2391817 w 2620417"/>
              <a:gd name="connsiteY24" fmla="*/ 138320 h 1300370"/>
              <a:gd name="connsiteX25" fmla="*/ 2458492 w 2620417"/>
              <a:gd name="connsiteY25" fmla="*/ 157370 h 1300370"/>
              <a:gd name="connsiteX26" fmla="*/ 2544217 w 2620417"/>
              <a:gd name="connsiteY26" fmla="*/ 195470 h 1300370"/>
              <a:gd name="connsiteX27" fmla="*/ 2591842 w 2620417"/>
              <a:gd name="connsiteY27" fmla="*/ 252620 h 1300370"/>
              <a:gd name="connsiteX28" fmla="*/ 2620417 w 2620417"/>
              <a:gd name="connsiteY28" fmla="*/ 281195 h 1300370"/>
              <a:gd name="connsiteX29" fmla="*/ 2591842 w 2620417"/>
              <a:gd name="connsiteY29" fmla="*/ 500270 h 1300370"/>
              <a:gd name="connsiteX30" fmla="*/ 2572792 w 2620417"/>
              <a:gd name="connsiteY30" fmla="*/ 538370 h 1300370"/>
              <a:gd name="connsiteX31" fmla="*/ 2544217 w 2620417"/>
              <a:gd name="connsiteY31" fmla="*/ 547895 h 1300370"/>
              <a:gd name="connsiteX32" fmla="*/ 2487067 w 2620417"/>
              <a:gd name="connsiteY32" fmla="*/ 624095 h 1300370"/>
              <a:gd name="connsiteX33" fmla="*/ 2458492 w 2620417"/>
              <a:gd name="connsiteY33" fmla="*/ 643145 h 1300370"/>
              <a:gd name="connsiteX34" fmla="*/ 2420392 w 2620417"/>
              <a:gd name="connsiteY34" fmla="*/ 709820 h 1300370"/>
              <a:gd name="connsiteX35" fmla="*/ 2401342 w 2620417"/>
              <a:gd name="connsiteY35" fmla="*/ 738395 h 1300370"/>
              <a:gd name="connsiteX36" fmla="*/ 2363242 w 2620417"/>
              <a:gd name="connsiteY36" fmla="*/ 814595 h 1300370"/>
              <a:gd name="connsiteX37" fmla="*/ 2306092 w 2620417"/>
              <a:gd name="connsiteY37" fmla="*/ 986045 h 1300370"/>
              <a:gd name="connsiteX38" fmla="*/ 2267992 w 2620417"/>
              <a:gd name="connsiteY38" fmla="*/ 1014620 h 1300370"/>
              <a:gd name="connsiteX39" fmla="*/ 2172742 w 2620417"/>
              <a:gd name="connsiteY39" fmla="*/ 1052720 h 1300370"/>
              <a:gd name="connsiteX40" fmla="*/ 2077492 w 2620417"/>
              <a:gd name="connsiteY40" fmla="*/ 1100345 h 1300370"/>
              <a:gd name="connsiteX41" fmla="*/ 1991767 w 2620417"/>
              <a:gd name="connsiteY41" fmla="*/ 1138445 h 1300370"/>
              <a:gd name="connsiteX42" fmla="*/ 1925092 w 2620417"/>
              <a:gd name="connsiteY42" fmla="*/ 1176545 h 1300370"/>
              <a:gd name="connsiteX43" fmla="*/ 1886992 w 2620417"/>
              <a:gd name="connsiteY43" fmla="*/ 1186070 h 1300370"/>
              <a:gd name="connsiteX44" fmla="*/ 1820317 w 2620417"/>
              <a:gd name="connsiteY44" fmla="*/ 1205120 h 1300370"/>
              <a:gd name="connsiteX45" fmla="*/ 1763167 w 2620417"/>
              <a:gd name="connsiteY45" fmla="*/ 1233695 h 1300370"/>
              <a:gd name="connsiteX46" fmla="*/ 1706017 w 2620417"/>
              <a:gd name="connsiteY46" fmla="*/ 1243220 h 1300370"/>
              <a:gd name="connsiteX47" fmla="*/ 1553617 w 2620417"/>
              <a:gd name="connsiteY47" fmla="*/ 1252745 h 1300370"/>
              <a:gd name="connsiteX48" fmla="*/ 1477417 w 2620417"/>
              <a:gd name="connsiteY48" fmla="*/ 1281320 h 1300370"/>
              <a:gd name="connsiteX49" fmla="*/ 1420267 w 2620417"/>
              <a:gd name="connsiteY49" fmla="*/ 1290845 h 1300370"/>
              <a:gd name="connsiteX50" fmla="*/ 1372642 w 2620417"/>
              <a:gd name="connsiteY50" fmla="*/ 1300370 h 1300370"/>
              <a:gd name="connsiteX51" fmla="*/ 1144042 w 2620417"/>
              <a:gd name="connsiteY51" fmla="*/ 1281320 h 1300370"/>
              <a:gd name="connsiteX52" fmla="*/ 1096417 w 2620417"/>
              <a:gd name="connsiteY52" fmla="*/ 1262270 h 1300370"/>
              <a:gd name="connsiteX53" fmla="*/ 1067842 w 2620417"/>
              <a:gd name="connsiteY53" fmla="*/ 1252745 h 1300370"/>
              <a:gd name="connsiteX54" fmla="*/ 1001167 w 2620417"/>
              <a:gd name="connsiteY54" fmla="*/ 1233695 h 1300370"/>
              <a:gd name="connsiteX55" fmla="*/ 934492 w 2620417"/>
              <a:gd name="connsiteY55" fmla="*/ 1205120 h 1300370"/>
              <a:gd name="connsiteX56" fmla="*/ 886867 w 2620417"/>
              <a:gd name="connsiteY56" fmla="*/ 1195595 h 1300370"/>
              <a:gd name="connsiteX57" fmla="*/ 839242 w 2620417"/>
              <a:gd name="connsiteY57" fmla="*/ 1176545 h 1300370"/>
              <a:gd name="connsiteX58" fmla="*/ 724942 w 2620417"/>
              <a:gd name="connsiteY58" fmla="*/ 1138445 h 1300370"/>
              <a:gd name="connsiteX59" fmla="*/ 696367 w 2620417"/>
              <a:gd name="connsiteY59" fmla="*/ 1128920 h 1300370"/>
              <a:gd name="connsiteX60" fmla="*/ 648742 w 2620417"/>
              <a:gd name="connsiteY60" fmla="*/ 1100345 h 1300370"/>
              <a:gd name="connsiteX61" fmla="*/ 572542 w 2620417"/>
              <a:gd name="connsiteY61" fmla="*/ 1071770 h 1300370"/>
              <a:gd name="connsiteX62" fmla="*/ 524917 w 2620417"/>
              <a:gd name="connsiteY62" fmla="*/ 1052720 h 1300370"/>
              <a:gd name="connsiteX63" fmla="*/ 467767 w 2620417"/>
              <a:gd name="connsiteY63" fmla="*/ 1024145 h 1300370"/>
              <a:gd name="connsiteX64" fmla="*/ 429667 w 2620417"/>
              <a:gd name="connsiteY64" fmla="*/ 986045 h 1300370"/>
              <a:gd name="connsiteX65" fmla="*/ 410617 w 2620417"/>
              <a:gd name="connsiteY65" fmla="*/ 928895 h 1300370"/>
              <a:gd name="connsiteX66" fmla="*/ 382042 w 2620417"/>
              <a:gd name="connsiteY66" fmla="*/ 890795 h 1300370"/>
              <a:gd name="connsiteX67" fmla="*/ 353467 w 2620417"/>
              <a:gd name="connsiteY67" fmla="*/ 843170 h 1300370"/>
              <a:gd name="connsiteX68" fmla="*/ 267742 w 2620417"/>
              <a:gd name="connsiteY68" fmla="*/ 738395 h 1300370"/>
              <a:gd name="connsiteX69" fmla="*/ 210592 w 2620417"/>
              <a:gd name="connsiteY69" fmla="*/ 643145 h 1300370"/>
              <a:gd name="connsiteX70" fmla="*/ 182017 w 2620417"/>
              <a:gd name="connsiteY70" fmla="*/ 585995 h 1300370"/>
              <a:gd name="connsiteX71" fmla="*/ 115342 w 2620417"/>
              <a:gd name="connsiteY71" fmla="*/ 519320 h 1300370"/>
              <a:gd name="connsiteX72" fmla="*/ 105817 w 2620417"/>
              <a:gd name="connsiteY72" fmla="*/ 490745 h 1300370"/>
              <a:gd name="connsiteX73" fmla="*/ 86767 w 2620417"/>
              <a:gd name="connsiteY73" fmla="*/ 443120 h 1300370"/>
              <a:gd name="connsiteX74" fmla="*/ 39142 w 2620417"/>
              <a:gd name="connsiteY74" fmla="*/ 224045 h 1300370"/>
              <a:gd name="connsiteX75" fmla="*/ 1042 w 2620417"/>
              <a:gd name="connsiteY75" fmla="*/ 109745 h 1300370"/>
              <a:gd name="connsiteX76" fmla="*/ 10567 w 2620417"/>
              <a:gd name="connsiteY76" fmla="*/ 33545 h 13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620417" h="1300370">
                <a:moveTo>
                  <a:pt x="10567" y="33545"/>
                </a:moveTo>
                <a:lnTo>
                  <a:pt x="10567" y="33545"/>
                </a:lnTo>
                <a:cubicBezTo>
                  <a:pt x="180889" y="-5760"/>
                  <a:pt x="142150" y="-8351"/>
                  <a:pt x="362992" y="14495"/>
                </a:cubicBezTo>
                <a:cubicBezTo>
                  <a:pt x="379999" y="16254"/>
                  <a:pt x="394122" y="29046"/>
                  <a:pt x="410617" y="33545"/>
                </a:cubicBezTo>
                <a:cubicBezTo>
                  <a:pt x="429249" y="38627"/>
                  <a:pt x="448717" y="39895"/>
                  <a:pt x="467767" y="43070"/>
                </a:cubicBezTo>
                <a:cubicBezTo>
                  <a:pt x="502692" y="36720"/>
                  <a:pt x="537832" y="31458"/>
                  <a:pt x="572542" y="24020"/>
                </a:cubicBezTo>
                <a:cubicBezTo>
                  <a:pt x="582359" y="21916"/>
                  <a:pt x="591077" y="14495"/>
                  <a:pt x="601117" y="14495"/>
                </a:cubicBezTo>
                <a:cubicBezTo>
                  <a:pt x="635246" y="14495"/>
                  <a:pt x="672546" y="25208"/>
                  <a:pt x="705892" y="33545"/>
                </a:cubicBezTo>
                <a:cubicBezTo>
                  <a:pt x="715417" y="39895"/>
                  <a:pt x="723838" y="48343"/>
                  <a:pt x="734467" y="52595"/>
                </a:cubicBezTo>
                <a:cubicBezTo>
                  <a:pt x="758472" y="62197"/>
                  <a:pt x="855565" y="84888"/>
                  <a:pt x="877342" y="90695"/>
                </a:cubicBezTo>
                <a:cubicBezTo>
                  <a:pt x="977699" y="117457"/>
                  <a:pt x="915509" y="99518"/>
                  <a:pt x="1020217" y="147845"/>
                </a:cubicBezTo>
                <a:cubicBezTo>
                  <a:pt x="1035741" y="155010"/>
                  <a:pt x="1052731" y="158895"/>
                  <a:pt x="1067842" y="166895"/>
                </a:cubicBezTo>
                <a:cubicBezTo>
                  <a:pt x="1106825" y="187533"/>
                  <a:pt x="1182142" y="233570"/>
                  <a:pt x="1182142" y="233570"/>
                </a:cubicBezTo>
                <a:cubicBezTo>
                  <a:pt x="1188366" y="242905"/>
                  <a:pt x="1230134" y="319295"/>
                  <a:pt x="1258342" y="319295"/>
                </a:cubicBezTo>
                <a:cubicBezTo>
                  <a:pt x="1269790" y="319295"/>
                  <a:pt x="1245642" y="300245"/>
                  <a:pt x="1239292" y="290720"/>
                </a:cubicBezTo>
                <a:cubicBezTo>
                  <a:pt x="1274217" y="255795"/>
                  <a:pt x="1301183" y="210450"/>
                  <a:pt x="1344067" y="185945"/>
                </a:cubicBezTo>
                <a:cubicBezTo>
                  <a:pt x="1393540" y="157675"/>
                  <a:pt x="1423295" y="137311"/>
                  <a:pt x="1477417" y="119270"/>
                </a:cubicBezTo>
                <a:cubicBezTo>
                  <a:pt x="1502255" y="110991"/>
                  <a:pt x="1528443" y="107413"/>
                  <a:pt x="1553617" y="100220"/>
                </a:cubicBezTo>
                <a:cubicBezTo>
                  <a:pt x="1572925" y="94703"/>
                  <a:pt x="1591165" y="85526"/>
                  <a:pt x="1610767" y="81170"/>
                </a:cubicBezTo>
                <a:cubicBezTo>
                  <a:pt x="1690280" y="63500"/>
                  <a:pt x="1741371" y="60490"/>
                  <a:pt x="1820317" y="52595"/>
                </a:cubicBezTo>
                <a:cubicBezTo>
                  <a:pt x="2009570" y="79631"/>
                  <a:pt x="1708855" y="38271"/>
                  <a:pt x="2020342" y="71645"/>
                </a:cubicBezTo>
                <a:cubicBezTo>
                  <a:pt x="2064988" y="76428"/>
                  <a:pt x="2109168" y="84888"/>
                  <a:pt x="2153692" y="90695"/>
                </a:cubicBezTo>
                <a:cubicBezTo>
                  <a:pt x="2200516" y="96802"/>
                  <a:pt x="2242190" y="97513"/>
                  <a:pt x="2287042" y="109745"/>
                </a:cubicBezTo>
                <a:cubicBezTo>
                  <a:pt x="2306415" y="115029"/>
                  <a:pt x="2324819" y="123511"/>
                  <a:pt x="2344192" y="128795"/>
                </a:cubicBezTo>
                <a:cubicBezTo>
                  <a:pt x="2359811" y="133055"/>
                  <a:pt x="2376013" y="134808"/>
                  <a:pt x="2391817" y="138320"/>
                </a:cubicBezTo>
                <a:cubicBezTo>
                  <a:pt x="2406953" y="141683"/>
                  <a:pt x="2442581" y="150299"/>
                  <a:pt x="2458492" y="157370"/>
                </a:cubicBezTo>
                <a:cubicBezTo>
                  <a:pt x="2557687" y="201457"/>
                  <a:pt x="2479849" y="174014"/>
                  <a:pt x="2544217" y="195470"/>
                </a:cubicBezTo>
                <a:cubicBezTo>
                  <a:pt x="2627699" y="278952"/>
                  <a:pt x="2525537" y="173054"/>
                  <a:pt x="2591842" y="252620"/>
                </a:cubicBezTo>
                <a:cubicBezTo>
                  <a:pt x="2600466" y="262968"/>
                  <a:pt x="2610892" y="271670"/>
                  <a:pt x="2620417" y="281195"/>
                </a:cubicBezTo>
                <a:cubicBezTo>
                  <a:pt x="2610892" y="354220"/>
                  <a:pt x="2605252" y="427858"/>
                  <a:pt x="2591842" y="500270"/>
                </a:cubicBezTo>
                <a:cubicBezTo>
                  <a:pt x="2589257" y="514232"/>
                  <a:pt x="2582832" y="528330"/>
                  <a:pt x="2572792" y="538370"/>
                </a:cubicBezTo>
                <a:cubicBezTo>
                  <a:pt x="2565692" y="545470"/>
                  <a:pt x="2553742" y="544720"/>
                  <a:pt x="2544217" y="547895"/>
                </a:cubicBezTo>
                <a:cubicBezTo>
                  <a:pt x="2526630" y="574275"/>
                  <a:pt x="2509693" y="601469"/>
                  <a:pt x="2487067" y="624095"/>
                </a:cubicBezTo>
                <a:cubicBezTo>
                  <a:pt x="2478972" y="632190"/>
                  <a:pt x="2468017" y="636795"/>
                  <a:pt x="2458492" y="643145"/>
                </a:cubicBezTo>
                <a:cubicBezTo>
                  <a:pt x="2412080" y="712763"/>
                  <a:pt x="2468731" y="625227"/>
                  <a:pt x="2420392" y="709820"/>
                </a:cubicBezTo>
                <a:cubicBezTo>
                  <a:pt x="2414712" y="719759"/>
                  <a:pt x="2406462" y="728156"/>
                  <a:pt x="2401342" y="738395"/>
                </a:cubicBezTo>
                <a:cubicBezTo>
                  <a:pt x="2354739" y="831601"/>
                  <a:pt x="2407377" y="748392"/>
                  <a:pt x="2363242" y="814595"/>
                </a:cubicBezTo>
                <a:cubicBezTo>
                  <a:pt x="2348959" y="886010"/>
                  <a:pt x="2349607" y="926212"/>
                  <a:pt x="2306092" y="986045"/>
                </a:cubicBezTo>
                <a:cubicBezTo>
                  <a:pt x="2296755" y="998884"/>
                  <a:pt x="2281454" y="1006206"/>
                  <a:pt x="2267992" y="1014620"/>
                </a:cubicBezTo>
                <a:cubicBezTo>
                  <a:pt x="2221563" y="1043638"/>
                  <a:pt x="2229742" y="1027783"/>
                  <a:pt x="2172742" y="1052720"/>
                </a:cubicBezTo>
                <a:cubicBezTo>
                  <a:pt x="2140221" y="1066948"/>
                  <a:pt x="2109930" y="1085928"/>
                  <a:pt x="2077492" y="1100345"/>
                </a:cubicBezTo>
                <a:cubicBezTo>
                  <a:pt x="2048917" y="1113045"/>
                  <a:pt x="2019736" y="1124461"/>
                  <a:pt x="1991767" y="1138445"/>
                </a:cubicBezTo>
                <a:cubicBezTo>
                  <a:pt x="1968872" y="1149893"/>
                  <a:pt x="1948395" y="1165953"/>
                  <a:pt x="1925092" y="1176545"/>
                </a:cubicBezTo>
                <a:cubicBezTo>
                  <a:pt x="1913175" y="1181962"/>
                  <a:pt x="1899622" y="1182626"/>
                  <a:pt x="1886992" y="1186070"/>
                </a:cubicBezTo>
                <a:cubicBezTo>
                  <a:pt x="1864692" y="1192152"/>
                  <a:pt x="1841891" y="1196822"/>
                  <a:pt x="1820317" y="1205120"/>
                </a:cubicBezTo>
                <a:cubicBezTo>
                  <a:pt x="1800438" y="1212766"/>
                  <a:pt x="1783373" y="1226960"/>
                  <a:pt x="1763167" y="1233695"/>
                </a:cubicBezTo>
                <a:cubicBezTo>
                  <a:pt x="1744845" y="1239802"/>
                  <a:pt x="1725250" y="1241472"/>
                  <a:pt x="1706017" y="1243220"/>
                </a:cubicBezTo>
                <a:cubicBezTo>
                  <a:pt x="1655327" y="1247828"/>
                  <a:pt x="1604417" y="1249570"/>
                  <a:pt x="1553617" y="1252745"/>
                </a:cubicBezTo>
                <a:cubicBezTo>
                  <a:pt x="1544347" y="1256453"/>
                  <a:pt x="1494215" y="1277587"/>
                  <a:pt x="1477417" y="1281320"/>
                </a:cubicBezTo>
                <a:cubicBezTo>
                  <a:pt x="1458564" y="1285510"/>
                  <a:pt x="1439268" y="1287390"/>
                  <a:pt x="1420267" y="1290845"/>
                </a:cubicBezTo>
                <a:cubicBezTo>
                  <a:pt x="1404339" y="1293741"/>
                  <a:pt x="1388517" y="1297195"/>
                  <a:pt x="1372642" y="1300370"/>
                </a:cubicBezTo>
                <a:cubicBezTo>
                  <a:pt x="1296442" y="1294020"/>
                  <a:pt x="1219789" y="1291768"/>
                  <a:pt x="1144042" y="1281320"/>
                </a:cubicBezTo>
                <a:cubicBezTo>
                  <a:pt x="1127104" y="1278984"/>
                  <a:pt x="1112426" y="1268273"/>
                  <a:pt x="1096417" y="1262270"/>
                </a:cubicBezTo>
                <a:cubicBezTo>
                  <a:pt x="1087016" y="1258745"/>
                  <a:pt x="1077496" y="1255503"/>
                  <a:pt x="1067842" y="1252745"/>
                </a:cubicBezTo>
                <a:cubicBezTo>
                  <a:pt x="1036230" y="1243713"/>
                  <a:pt x="1029714" y="1245114"/>
                  <a:pt x="1001167" y="1233695"/>
                </a:cubicBezTo>
                <a:cubicBezTo>
                  <a:pt x="978716" y="1224715"/>
                  <a:pt x="957431" y="1212766"/>
                  <a:pt x="934492" y="1205120"/>
                </a:cubicBezTo>
                <a:cubicBezTo>
                  <a:pt x="919133" y="1200000"/>
                  <a:pt x="902374" y="1200247"/>
                  <a:pt x="886867" y="1195595"/>
                </a:cubicBezTo>
                <a:cubicBezTo>
                  <a:pt x="870490" y="1190682"/>
                  <a:pt x="855365" y="1182236"/>
                  <a:pt x="839242" y="1176545"/>
                </a:cubicBezTo>
                <a:cubicBezTo>
                  <a:pt x="801371" y="1163179"/>
                  <a:pt x="763042" y="1151145"/>
                  <a:pt x="724942" y="1138445"/>
                </a:cubicBezTo>
                <a:cubicBezTo>
                  <a:pt x="715417" y="1135270"/>
                  <a:pt x="704976" y="1134086"/>
                  <a:pt x="696367" y="1128920"/>
                </a:cubicBezTo>
                <a:cubicBezTo>
                  <a:pt x="680492" y="1119395"/>
                  <a:pt x="665301" y="1108624"/>
                  <a:pt x="648742" y="1100345"/>
                </a:cubicBezTo>
                <a:cubicBezTo>
                  <a:pt x="611925" y="1081936"/>
                  <a:pt x="605517" y="1084136"/>
                  <a:pt x="572542" y="1071770"/>
                </a:cubicBezTo>
                <a:cubicBezTo>
                  <a:pt x="556533" y="1065767"/>
                  <a:pt x="540482" y="1059795"/>
                  <a:pt x="524917" y="1052720"/>
                </a:cubicBezTo>
                <a:cubicBezTo>
                  <a:pt x="505528" y="1043907"/>
                  <a:pt x="485215" y="1036359"/>
                  <a:pt x="467767" y="1024145"/>
                </a:cubicBezTo>
                <a:cubicBezTo>
                  <a:pt x="453053" y="1013845"/>
                  <a:pt x="442367" y="998745"/>
                  <a:pt x="429667" y="986045"/>
                </a:cubicBezTo>
                <a:cubicBezTo>
                  <a:pt x="423317" y="966995"/>
                  <a:pt x="419597" y="946856"/>
                  <a:pt x="410617" y="928895"/>
                </a:cubicBezTo>
                <a:cubicBezTo>
                  <a:pt x="403517" y="914696"/>
                  <a:pt x="390848" y="904004"/>
                  <a:pt x="382042" y="890795"/>
                </a:cubicBezTo>
                <a:cubicBezTo>
                  <a:pt x="371773" y="875391"/>
                  <a:pt x="362244" y="859470"/>
                  <a:pt x="353467" y="843170"/>
                </a:cubicBezTo>
                <a:cubicBezTo>
                  <a:pt x="301817" y="747249"/>
                  <a:pt x="343154" y="783642"/>
                  <a:pt x="267742" y="738395"/>
                </a:cubicBezTo>
                <a:cubicBezTo>
                  <a:pt x="240367" y="697332"/>
                  <a:pt x="241238" y="700058"/>
                  <a:pt x="210592" y="643145"/>
                </a:cubicBezTo>
                <a:cubicBezTo>
                  <a:pt x="200494" y="624392"/>
                  <a:pt x="195003" y="602877"/>
                  <a:pt x="182017" y="585995"/>
                </a:cubicBezTo>
                <a:cubicBezTo>
                  <a:pt x="162853" y="561082"/>
                  <a:pt x="115342" y="519320"/>
                  <a:pt x="115342" y="519320"/>
                </a:cubicBezTo>
                <a:cubicBezTo>
                  <a:pt x="112167" y="509795"/>
                  <a:pt x="109342" y="500146"/>
                  <a:pt x="105817" y="490745"/>
                </a:cubicBezTo>
                <a:cubicBezTo>
                  <a:pt x="99814" y="474736"/>
                  <a:pt x="90914" y="459707"/>
                  <a:pt x="86767" y="443120"/>
                </a:cubicBezTo>
                <a:cubicBezTo>
                  <a:pt x="65301" y="357257"/>
                  <a:pt x="63371" y="302790"/>
                  <a:pt x="39142" y="224045"/>
                </a:cubicBezTo>
                <a:cubicBezTo>
                  <a:pt x="11344" y="133700"/>
                  <a:pt x="25011" y="221599"/>
                  <a:pt x="1042" y="109745"/>
                </a:cubicBezTo>
                <a:cubicBezTo>
                  <a:pt x="-3662" y="87793"/>
                  <a:pt x="8980" y="46245"/>
                  <a:pt x="10567" y="33545"/>
                </a:cubicBezTo>
                <a:close/>
              </a:path>
            </a:pathLst>
          </a:custGeom>
          <a:solidFill>
            <a:srgbClr val="F739E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F793D4A-E2BC-9ED5-FC92-B5863B7BBC95}"/>
              </a:ext>
            </a:extLst>
          </p:cNvPr>
          <p:cNvSpPr txBox="1"/>
          <p:nvPr/>
        </p:nvSpPr>
        <p:spPr>
          <a:xfrm>
            <a:off x="8130354" y="2759001"/>
            <a:ext cx="2949786" cy="1323439"/>
          </a:xfrm>
          <a:prstGeom prst="rect">
            <a:avLst/>
          </a:prstGeom>
          <a:noFill/>
          <a:ln w="57150">
            <a:solidFill>
              <a:srgbClr val="CE10B3"/>
            </a:solidFill>
          </a:ln>
        </p:spPr>
        <p:txBody>
          <a:bodyPr wrap="square" rtlCol="0">
            <a:spAutoFit/>
          </a:bodyPr>
          <a:lstStyle/>
          <a:p>
            <a:pPr algn="l" rtl="0"/>
            <a:r>
              <a:rPr lang="en-US" sz="1600" dirty="0">
                <a:latin typeface="Alef" panose="00000500000000000000" pitchFamily="2" charset="-79"/>
                <a:cs typeface="Alef" panose="00000500000000000000" pitchFamily="2" charset="-79"/>
              </a:rPr>
              <a:t>The part explained by x1 AND x2 in y.</a:t>
            </a:r>
          </a:p>
          <a:p>
            <a:pPr algn="l" rtl="0"/>
            <a:endParaRPr lang="en-US" sz="1600" dirty="0">
              <a:latin typeface="Alef" panose="00000500000000000000" pitchFamily="2" charset="-79"/>
              <a:cs typeface="Alef" panose="00000500000000000000" pitchFamily="2" charset="-79"/>
            </a:endParaRPr>
          </a:p>
          <a:p>
            <a:pPr algn="l" rtl="0"/>
            <a:r>
              <a:rPr lang="en-US" sz="1600" dirty="0">
                <a:latin typeface="Alef" panose="00000500000000000000" pitchFamily="2" charset="-79"/>
                <a:cs typeface="Alef" panose="00000500000000000000" pitchFamily="2" charset="-79"/>
              </a:rPr>
              <a:t>Used to compute total R</a:t>
            </a:r>
            <a:r>
              <a:rPr lang="en-US" sz="1600" baseline="30000" dirty="0">
                <a:latin typeface="Alef" panose="00000500000000000000" pitchFamily="2" charset="-79"/>
                <a:cs typeface="Alef" panose="00000500000000000000" pitchFamily="2" charset="-79"/>
              </a:rPr>
              <a:t>2</a:t>
            </a:r>
            <a:r>
              <a:rPr lang="en-US" sz="1600" dirty="0">
                <a:latin typeface="Alef" panose="00000500000000000000" pitchFamily="2" charset="-79"/>
                <a:cs typeface="Alef" panose="00000500000000000000" pitchFamily="2" charset="-79"/>
              </a:rPr>
              <a:t> (and </a:t>
            </a:r>
            <a:r>
              <a:rPr lang="en-US" sz="1600" dirty="0" err="1">
                <a:latin typeface="Alef" panose="00000500000000000000" pitchFamily="2" charset="-79"/>
                <a:cs typeface="Alef" panose="00000500000000000000" pitchFamily="2" charset="-79"/>
              </a:rPr>
              <a:t>SSreg</a:t>
            </a:r>
            <a:r>
              <a:rPr lang="en-US" sz="1600" dirty="0">
                <a:latin typeface="Alef" panose="00000500000000000000" pitchFamily="2" charset="-79"/>
                <a:cs typeface="Alef" panose="00000500000000000000" pitchFamily="2" charset="-79"/>
              </a:rPr>
              <a:t>) of model.</a:t>
            </a:r>
            <a:endParaRPr lang="en-US" sz="1600" dirty="0">
              <a:solidFill>
                <a:srgbClr val="5BB3CA"/>
              </a:solidFill>
              <a:latin typeface="Alef" panose="00000500000000000000" pitchFamily="2" charset="-79"/>
              <a:cs typeface="Alef" panose="00000500000000000000" pitchFamily="2" charset="-79"/>
            </a:endParaRPr>
          </a:p>
        </p:txBody>
      </p:sp>
      <p:cxnSp>
        <p:nvCxnSpPr>
          <p:cNvPr id="21" name="Straight Arrow Connector 20">
            <a:extLst>
              <a:ext uri="{FF2B5EF4-FFF2-40B4-BE49-F238E27FC236}">
                <a16:creationId xmlns:a16="http://schemas.microsoft.com/office/drawing/2014/main" id="{4A948D32-2227-E0A5-D3C4-3527C74B30BD}"/>
              </a:ext>
            </a:extLst>
          </p:cNvPr>
          <p:cNvCxnSpPr>
            <a:cxnSpLocks/>
            <a:stCxn id="18" idx="1"/>
          </p:cNvCxnSpPr>
          <p:nvPr/>
        </p:nvCxnSpPr>
        <p:spPr>
          <a:xfrm flipH="1">
            <a:off x="5953125" y="3420721"/>
            <a:ext cx="2177229" cy="713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CB138439-17D9-A0E5-C3A9-FFF694FB6EDD}"/>
                  </a:ext>
                </a:extLst>
              </p:cNvPr>
              <p:cNvSpPr>
                <a:spLocks noGrp="1"/>
              </p:cNvSpPr>
              <p:nvPr>
                <p:ph idx="1"/>
              </p:nvPr>
            </p:nvSpPr>
            <p:spPr>
              <a:xfrm>
                <a:off x="301557" y="1223761"/>
                <a:ext cx="11420273" cy="562964"/>
              </a:xfrm>
            </p:spPr>
            <p:txBody>
              <a:bodyPr>
                <a:normAutofit fontScale="85000" lnSpcReduction="10000"/>
              </a:bodyPr>
              <a:lstStyle/>
              <a:p>
                <a:pPr marL="0" indent="0" algn="l" rtl="0">
                  <a:buNone/>
                </a:pPr>
                <a:r>
                  <a:rPr lang="en-US" dirty="0">
                    <a:latin typeface="Alef" panose="00000500000000000000" pitchFamily="2" charset="-79"/>
                    <a:cs typeface="Alef" panose="00000500000000000000" pitchFamily="2" charset="-79"/>
                  </a:rPr>
                  <a:t>In a </a:t>
                </a:r>
                <a:r>
                  <a:rPr lang="en-US" b="1" dirty="0">
                    <a:latin typeface="Alef" panose="00000500000000000000" pitchFamily="2" charset="-79"/>
                    <a:cs typeface="Alef" panose="00000500000000000000" pitchFamily="2" charset="-79"/>
                  </a:rPr>
                  <a:t>multiple linear regression </a:t>
                </a:r>
                <a:r>
                  <a:rPr lang="en-US" dirty="0">
                    <a:latin typeface="Alef" panose="00000500000000000000" pitchFamily="2" charset="-79"/>
                    <a:cs typeface="Alef" panose="00000500000000000000" pitchFamily="2" charset="-79"/>
                  </a:rPr>
                  <a:t>(e.g., two predictors; </a:t>
                </a:r>
                <a14:m>
                  <m:oMath xmlns:m="http://schemas.openxmlformats.org/officeDocument/2006/math">
                    <m:r>
                      <a:rPr lang="en-US" b="0" i="1" smtClean="0">
                        <a:latin typeface="Cambria Math" panose="02040503050406030204" pitchFamily="18" charset="0"/>
                        <a:cs typeface="Alef" panose="00000500000000000000" pitchFamily="2" charset="-79"/>
                      </a:rPr>
                      <m:t>𝑦</m:t>
                    </m:r>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𝑏</m:t>
                        </m:r>
                      </m:e>
                      <m:sub>
                        <m:r>
                          <a:rPr lang="en-US" i="1">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sSub>
                      <m:sSubPr>
                        <m:ctrlPr>
                          <a:rPr lang="en-US" b="0"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𝑥</m:t>
                        </m:r>
                      </m:e>
                      <m:sub>
                        <m:r>
                          <a:rPr lang="en-US" b="0" i="1" smtClean="0">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𝑏</m:t>
                        </m:r>
                      </m:e>
                      <m:sub>
                        <m:r>
                          <a:rPr lang="en-US" b="0" i="1" smtClean="0">
                            <a:latin typeface="Cambria Math" panose="02040503050406030204" pitchFamily="18" charset="0"/>
                            <a:cs typeface="Alef" panose="00000500000000000000" pitchFamily="2" charset="-79"/>
                          </a:rPr>
                          <m:t>2</m:t>
                        </m:r>
                      </m:sub>
                    </m:sSub>
                    <m:r>
                      <a:rPr lang="en-US" i="1">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𝑥</m:t>
                        </m:r>
                      </m:e>
                      <m:sub>
                        <m:r>
                          <a:rPr lang="en-US" b="0" i="1" smtClean="0">
                            <a:latin typeface="Cambria Math" panose="02040503050406030204" pitchFamily="18" charset="0"/>
                            <a:cs typeface="Alef" panose="00000500000000000000" pitchFamily="2" charset="-79"/>
                          </a:rPr>
                          <m:t>2</m:t>
                        </m:r>
                      </m:sub>
                    </m:sSub>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𝑏</m:t>
                    </m:r>
                    <m:r>
                      <a:rPr lang="en-US" b="0" i="1" smtClean="0">
                        <a:latin typeface="Cambria Math" panose="02040503050406030204" pitchFamily="18" charset="0"/>
                        <a:cs typeface="Alef" panose="00000500000000000000" pitchFamily="2" charset="-79"/>
                      </a:rPr>
                      <m:t>0</m:t>
                    </m:r>
                  </m:oMath>
                </a14:m>
                <a:r>
                  <a:rPr lang="en-US" dirty="0">
                    <a:latin typeface="Alef" panose="00000500000000000000" pitchFamily="2" charset="-79"/>
                    <a:cs typeface="Alef" panose="00000500000000000000" pitchFamily="2" charset="-79"/>
                  </a:rPr>
                  <a:t>):</a:t>
                </a:r>
              </a:p>
            </p:txBody>
          </p:sp>
        </mc:Choice>
        <mc:Fallback xmlns="">
          <p:sp>
            <p:nvSpPr>
              <p:cNvPr id="13" name="Content Placeholder 2">
                <a:extLst>
                  <a:ext uri="{FF2B5EF4-FFF2-40B4-BE49-F238E27FC236}">
                    <a16:creationId xmlns:a16="http://schemas.microsoft.com/office/drawing/2014/main" id="{CB138439-17D9-A0E5-C3A9-FFF694FB6EDD}"/>
                  </a:ext>
                </a:extLst>
              </p:cNvPr>
              <p:cNvSpPr>
                <a:spLocks noGrp="1" noRot="1" noChangeAspect="1" noMove="1" noResize="1" noEditPoints="1" noAdjustHandles="1" noChangeArrowheads="1" noChangeShapeType="1" noTextEdit="1"/>
              </p:cNvSpPr>
              <p:nvPr>
                <p:ph idx="1"/>
              </p:nvPr>
            </p:nvSpPr>
            <p:spPr>
              <a:xfrm>
                <a:off x="301557" y="1223761"/>
                <a:ext cx="11420273" cy="562964"/>
              </a:xfrm>
              <a:blipFill>
                <a:blip r:embed="rId2"/>
                <a:stretch>
                  <a:fillRect l="-800" t="-17391"/>
                </a:stretch>
              </a:blipFill>
            </p:spPr>
            <p:txBody>
              <a:bodyPr/>
              <a:lstStyle/>
              <a:p>
                <a:r>
                  <a:rPr lang="en-US">
                    <a:noFill/>
                  </a:rPr>
                  <a:t> </a:t>
                </a:r>
              </a:p>
            </p:txBody>
          </p:sp>
        </mc:Fallback>
      </mc:AlternateContent>
    </p:spTree>
    <p:extLst>
      <p:ext uri="{BB962C8B-B14F-4D97-AF65-F5344CB8AC3E}">
        <p14:creationId xmlns:p14="http://schemas.microsoft.com/office/powerpoint/2010/main" val="21628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The mathematical idea: </a:t>
            </a:r>
            <a:r>
              <a:rPr lang="en-US" sz="4000" dirty="0">
                <a:latin typeface="Alef" panose="00000500000000000000" pitchFamily="2" charset="-79"/>
                <a:cs typeface="Alef" panose="00000500000000000000" pitchFamily="2" charset="-79"/>
              </a:rPr>
              <a:t>Estimating the effect of x1 when holding x2 constant</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253932" y="1452361"/>
                <a:ext cx="6555430" cy="4862714"/>
              </a:xfrm>
            </p:spPr>
            <p:txBody>
              <a:bodyPr>
                <a:normAutofit fontScale="92500" lnSpcReduction="20000"/>
              </a:bodyPr>
              <a:lstStyle/>
              <a:p>
                <a:pPr algn="l" rtl="0"/>
                <a:r>
                  <a:rPr lang="en-US" b="1" dirty="0">
                    <a:latin typeface="Alef" panose="00000500000000000000" pitchFamily="2" charset="-79"/>
                    <a:cs typeface="Alef" panose="00000500000000000000" pitchFamily="2" charset="-79"/>
                  </a:rPr>
                  <a:t>The mathematical idea</a:t>
                </a:r>
                <a:r>
                  <a:rPr lang="en-US" dirty="0">
                    <a:latin typeface="Alef" panose="00000500000000000000" pitchFamily="2" charset="-79"/>
                    <a:cs typeface="Alef" panose="00000500000000000000" pitchFamily="2" charset="-79"/>
                  </a:rPr>
                  <a:t>: Estimate the effect of one variable (e.g., </a:t>
                </a:r>
                <a14:m>
                  <m:oMath xmlns:m="http://schemas.openxmlformats.org/officeDocument/2006/math">
                    <m:sSub>
                      <m:sSubPr>
                        <m:ctrlPr>
                          <a:rPr lang="en-US" sz="2800" i="1" smtClean="0">
                            <a:latin typeface="Cambria Math" panose="02040503050406030204" pitchFamily="18" charset="0"/>
                            <a:cs typeface="Arial" panose="020B0604020202020204" pitchFamily="34" charset="0"/>
                          </a:rPr>
                        </m:ctrlPr>
                      </m:sSubPr>
                      <m:e>
                        <m:r>
                          <a:rPr lang="en-US" sz="2800" i="1">
                            <a:latin typeface="Cambria Math" panose="02040503050406030204" pitchFamily="18" charset="0"/>
                            <a:cs typeface="Arial" panose="020B0604020202020204" pitchFamily="34" charset="0"/>
                          </a:rPr>
                          <m:t>𝑏</m:t>
                        </m:r>
                      </m:e>
                      <m:sub>
                        <m:r>
                          <a:rPr lang="en-US" sz="2800" b="0" i="1" smtClean="0">
                            <a:latin typeface="Cambria Math" panose="02040503050406030204" pitchFamily="18" charset="0"/>
                            <a:cs typeface="Arial" panose="020B0604020202020204" pitchFamily="34" charset="0"/>
                          </a:rPr>
                          <m:t>1</m:t>
                        </m:r>
                      </m:sub>
                    </m:sSub>
                  </m:oMath>
                </a14:m>
                <a:r>
                  <a:rPr lang="en-US" dirty="0">
                    <a:latin typeface="Alef" panose="00000500000000000000" pitchFamily="2" charset="-79"/>
                    <a:cs typeface="Alef" panose="00000500000000000000" pitchFamily="2" charset="-79"/>
                  </a:rPr>
                  <a:t>, effect of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1</m:t>
                        </m:r>
                      </m:sub>
                    </m:sSub>
                  </m:oMath>
                </a14:m>
                <a:r>
                  <a:rPr lang="en-US" dirty="0">
                    <a:latin typeface="Alef" panose="00000500000000000000" pitchFamily="2" charset="-79"/>
                    <a:cs typeface="Alef" panose="00000500000000000000" pitchFamily="2" charset="-79"/>
                  </a:rPr>
                  <a:t>) when the value of the other predictor(s) (e.g.,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2</m:t>
                        </m:r>
                      </m:sub>
                    </m:sSub>
                  </m:oMath>
                </a14:m>
                <a:r>
                  <a:rPr lang="en-US" dirty="0">
                    <a:latin typeface="Alef" panose="00000500000000000000" pitchFamily="2" charset="-79"/>
                    <a:cs typeface="Alef" panose="00000500000000000000" pitchFamily="2" charset="-79"/>
                  </a:rPr>
                  <a:t>) is held constant. </a:t>
                </a:r>
              </a:p>
              <a:p>
                <a:pPr lvl="1" algn="l" rtl="0"/>
                <a:r>
                  <a:rPr lang="en-US" dirty="0">
                    <a:latin typeface="Alef" panose="00000500000000000000" pitchFamily="2" charset="-79"/>
                    <a:cs typeface="Alef" panose="00000500000000000000" pitchFamily="2" charset="-79"/>
                  </a:rPr>
                  <a:t>Conceptually, given the effect of x2 on y we can check: How does x1 effect y in each level of x2? (and vice versa)</a:t>
                </a:r>
                <a:endParaRPr lang="en-US" b="1"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a:p>
                <a:pPr algn="l" rtl="0"/>
                <a:r>
                  <a:rPr lang="en-US" b="1" dirty="0">
                    <a:latin typeface="Alef" panose="00000500000000000000" pitchFamily="2" charset="-79"/>
                    <a:cs typeface="Alef" panose="00000500000000000000" pitchFamily="2" charset="-79"/>
                  </a:rPr>
                  <a:t>We hold the value to 0. </a:t>
                </a:r>
              </a:p>
              <a:p>
                <a:pPr lvl="1" algn="l" rtl="0"/>
                <a:r>
                  <a:rPr lang="en-US" dirty="0">
                    <a:latin typeface="Alef" panose="00000500000000000000" pitchFamily="2" charset="-79"/>
                    <a:cs typeface="Alef" panose="00000500000000000000" pitchFamily="2" charset="-79"/>
                  </a:rPr>
                  <a:t>Currently, not important – in a model of a form </a:t>
                </a:r>
                <a14:m>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effectLst/>
                                <a:latin typeface="Cambria Math" panose="02040503050406030204" pitchFamily="18" charset="0"/>
                                <a:ea typeface="Calibri" panose="020F0502020204030204" pitchFamily="34" charset="0"/>
                                <a:cs typeface="Arial" panose="020B0604020202020204" pitchFamily="34" charset="0"/>
                              </a:rPr>
                            </m:ctrlPr>
                          </m:accPr>
                          <m:e>
                            <m:r>
                              <a:rPr lang="en-US" sz="24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effectLst/>
                            <a:latin typeface="Cambria Math" panose="02040503050406030204" pitchFamily="18" charset="0"/>
                            <a:ea typeface="Calibri" panose="020F0502020204030204" pitchFamily="34" charset="0"/>
                            <a:cs typeface="Arial" panose="020B0604020202020204" pitchFamily="34" charset="0"/>
                          </a:rPr>
                          <m:t>1</m:t>
                        </m:r>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2</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2</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b="0" i="1" smtClean="0">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𝑘</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𝑘</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oMath>
                </a14:m>
                <a:r>
                  <a:rPr lang="en-US" sz="2000" dirty="0">
                    <a:latin typeface="Alef" panose="00000500000000000000" pitchFamily="2" charset="-79"/>
                    <a:cs typeface="Alef" panose="00000500000000000000" pitchFamily="2" charset="-79"/>
                  </a:rPr>
                  <a:t> </a:t>
                </a:r>
                <a:r>
                  <a:rPr lang="en-US" dirty="0">
                    <a:latin typeface="Alef" panose="00000500000000000000" pitchFamily="2" charset="-79"/>
                    <a:cs typeface="Alef" panose="00000500000000000000" pitchFamily="2" charset="-79"/>
                  </a:rPr>
                  <a:t>the effect of one variable doesn’t depend on the exact value of another. </a:t>
                </a:r>
              </a:p>
              <a:p>
                <a:pPr lvl="2" algn="l" rtl="0"/>
                <a:r>
                  <a:rPr lang="en-US" sz="2600" dirty="0">
                    <a:latin typeface="Alef" panose="00000500000000000000" pitchFamily="2" charset="-79"/>
                    <a:cs typeface="Alef" panose="00000500000000000000" pitchFamily="2" charset="-79"/>
                  </a:rPr>
                  <a:t>This is called an </a:t>
                </a:r>
                <a:r>
                  <a:rPr lang="en-US" sz="2600" b="1" dirty="0">
                    <a:latin typeface="Alef" panose="00000500000000000000" pitchFamily="2" charset="-79"/>
                    <a:cs typeface="Alef" panose="00000500000000000000" pitchFamily="2" charset="-79"/>
                  </a:rPr>
                  <a:t>additive model</a:t>
                </a:r>
                <a:r>
                  <a:rPr lang="en-US" sz="2600" dirty="0">
                    <a:latin typeface="Alef" panose="00000500000000000000" pitchFamily="2" charset="-79"/>
                    <a:cs typeface="Alef" panose="00000500000000000000" pitchFamily="2" charset="-79"/>
                  </a:rPr>
                  <a:t>.</a:t>
                </a:r>
              </a:p>
              <a:p>
                <a:pPr lvl="1" algn="l" rtl="0"/>
                <a:r>
                  <a:rPr lang="en-US" dirty="0">
                    <a:latin typeface="Alef" panose="00000500000000000000" pitchFamily="2" charset="-79"/>
                    <a:cs typeface="Alef" panose="00000500000000000000" pitchFamily="2" charset="-79"/>
                  </a:rPr>
                  <a:t>But – will become important next week!</a:t>
                </a:r>
              </a:p>
              <a:p>
                <a:pPr lvl="1" algn="l" rtl="0"/>
                <a:endParaRPr lang="en-US"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253932" y="1452361"/>
                <a:ext cx="6555430" cy="4862714"/>
              </a:xfrm>
              <a:blipFill>
                <a:blip r:embed="rId2"/>
                <a:stretch>
                  <a:fillRect l="-1488" t="-2882" r="-297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ABF541AC-3BCB-FB39-D0CC-AE6AB52BF6B4}"/>
              </a:ext>
            </a:extLst>
          </p:cNvPr>
          <p:cNvPicPr>
            <a:picLocks noChangeAspect="1"/>
          </p:cNvPicPr>
          <p:nvPr/>
        </p:nvPicPr>
        <p:blipFill rotWithShape="1">
          <a:blip r:embed="rId3"/>
          <a:srcRect l="33125" t="22222" r="30937" b="16805"/>
          <a:stretch/>
        </p:blipFill>
        <p:spPr>
          <a:xfrm>
            <a:off x="7334655" y="1308489"/>
            <a:ext cx="4603413" cy="4393257"/>
          </a:xfrm>
          <a:prstGeom prst="rect">
            <a:avLst/>
          </a:prstGeom>
        </p:spPr>
      </p:pic>
    </p:spTree>
    <p:extLst>
      <p:ext uri="{BB962C8B-B14F-4D97-AF65-F5344CB8AC3E}">
        <p14:creationId xmlns:p14="http://schemas.microsoft.com/office/powerpoint/2010/main" val="336962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The mathematical idea: </a:t>
            </a:r>
            <a:r>
              <a:rPr lang="en-US" sz="4000" dirty="0">
                <a:latin typeface="Alef" panose="00000500000000000000" pitchFamily="2" charset="-79"/>
                <a:cs typeface="Alef" panose="00000500000000000000" pitchFamily="2" charset="-79"/>
              </a:rPr>
              <a:t>Estimating the effect of x1 when holding x2 constant</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362789" y="1325563"/>
                <a:ext cx="11211560" cy="5405640"/>
              </a:xfrm>
            </p:spPr>
            <p:txBody>
              <a:bodyPr>
                <a:normAutofit fontScale="77500" lnSpcReduction="20000"/>
              </a:bodyPr>
              <a:lstStyle/>
              <a:p>
                <a:pPr algn="l" rtl="0"/>
                <a:r>
                  <a:rPr lang="en-US" sz="3400" dirty="0">
                    <a:latin typeface="Alef" panose="00000500000000000000" pitchFamily="2" charset="-79"/>
                    <a:cs typeface="Alef" panose="00000500000000000000" pitchFamily="2" charset="-79"/>
                  </a:rPr>
                  <a:t>In practice, we use the same </a:t>
                </a:r>
                <a:r>
                  <a:rPr lang="en-US" sz="3400" b="1" dirty="0">
                    <a:latin typeface="Alef" panose="00000500000000000000" pitchFamily="2" charset="-79"/>
                    <a:cs typeface="Alef" panose="00000500000000000000" pitchFamily="2" charset="-79"/>
                  </a:rPr>
                  <a:t>Ordinary Least Square (OLS)</a:t>
                </a:r>
                <a:r>
                  <a:rPr lang="en-US" sz="3400" dirty="0">
                    <a:latin typeface="Alef" panose="00000500000000000000" pitchFamily="2" charset="-79"/>
                    <a:cs typeface="Alef" panose="00000500000000000000" pitchFamily="2" charset="-79"/>
                  </a:rPr>
                  <a:t> algorithm to estimate the parameters.</a:t>
                </a:r>
              </a:p>
              <a:p>
                <a:pPr algn="l" rtl="0"/>
                <a:endParaRPr lang="en-US" dirty="0">
                  <a:latin typeface="Alef" panose="00000500000000000000" pitchFamily="2" charset="-79"/>
                  <a:cs typeface="Alef" panose="00000500000000000000" pitchFamily="2" charset="-79"/>
                </a:endParaRPr>
              </a:p>
              <a:p>
                <a:pPr algn="l" rtl="0"/>
                <a:r>
                  <a:rPr lang="en-US" sz="3400" dirty="0">
                    <a:latin typeface="Alef" panose="00000500000000000000" pitchFamily="2" charset="-79"/>
                    <a:cs typeface="Alef" panose="00000500000000000000" pitchFamily="2" charset="-79"/>
                  </a:rPr>
                  <a:t>In the case of two predictors:</a:t>
                </a:r>
              </a:p>
              <a:p>
                <a:pPr marL="0" indent="0" algn="ctr" rtl="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i="1">
                                  <a:latin typeface="Cambria Math" panose="02040503050406030204" pitchFamily="18" charset="0"/>
                                  <a:ea typeface="Calibri" panose="020F0502020204030204" pitchFamily="34" charset="0"/>
                                  <a:cs typeface="Arial" panose="020B0604020202020204" pitchFamily="34" charset="0"/>
                                </a:rPr>
                                <m:t>𝑦</m:t>
                              </m:r>
                            </m:e>
                          </m:acc>
                        </m:e>
                        <m:sub>
                          <m:r>
                            <a:rPr lang="en-US" i="1">
                              <a:latin typeface="Cambria Math" panose="02040503050406030204" pitchFamily="18" charset="0"/>
                              <a:ea typeface="Calibri" panose="020F0502020204030204" pitchFamily="34" charset="0"/>
                              <a:cs typeface="Arial" panose="020B0604020202020204" pitchFamily="34" charset="0"/>
                            </a:rPr>
                            <m:t>𝑖</m:t>
                          </m:r>
                        </m:sub>
                      </m:sSub>
                      <m:r>
                        <a:rPr lang="en-US" i="1">
                          <a:latin typeface="Cambria Math" panose="02040503050406030204" pitchFamily="18" charset="0"/>
                          <a:ea typeface="Calibri" panose="020F0502020204030204" pitchFamily="34"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1</m:t>
                          </m:r>
                        </m:sub>
                      </m:s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1</m:t>
                          </m:r>
                          <m:r>
                            <a:rPr lang="en-US" i="1">
                              <a:latin typeface="Cambria Math" panose="02040503050406030204" pitchFamily="18" charset="0"/>
                              <a:ea typeface="Calibri" panose="020F0502020204030204" pitchFamily="34" charset="0"/>
                              <a:cs typeface="Arial" panose="020B0604020202020204" pitchFamily="34" charset="0"/>
                            </a:rPr>
                            <m:t>𝑖</m:t>
                          </m:r>
                        </m:sub>
                      </m:sSub>
                      <m:r>
                        <a:rPr lang="en-US" i="1">
                          <a:latin typeface="Cambria Math" panose="02040503050406030204" pitchFamily="18" charset="0"/>
                          <a:ea typeface="Calibri" panose="020F0502020204030204" pitchFamily="34"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2</m:t>
                          </m:r>
                        </m:sub>
                      </m:s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2</m:t>
                          </m:r>
                          <m:r>
                            <a:rPr lang="en-US" i="1">
                              <a:latin typeface="Cambria Math" panose="02040503050406030204" pitchFamily="18" charset="0"/>
                              <a:ea typeface="Calibri" panose="020F0502020204030204" pitchFamily="34" charset="0"/>
                              <a:cs typeface="Arial" panose="020B0604020202020204" pitchFamily="34" charset="0"/>
                            </a:rPr>
                            <m:t>𝑖</m:t>
                          </m:r>
                        </m:sub>
                      </m:sSub>
                      <m:r>
                        <a:rPr lang="en-US" i="1">
                          <a:latin typeface="Cambria Math" panose="02040503050406030204" pitchFamily="18" charset="0"/>
                          <a:ea typeface="Calibri" panose="020F0502020204030204" pitchFamily="34"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0</m:t>
                          </m:r>
                        </m:sub>
                      </m:sSub>
                    </m:oMath>
                  </m:oMathPara>
                </a14:m>
                <a:endParaRPr lang="en-US" sz="2800" i="1" dirty="0">
                  <a:effectLst/>
                  <a:latin typeface="Cambria Math" panose="02040503050406030204" pitchFamily="18" charset="0"/>
                  <a:ea typeface="Calibri" panose="020F0502020204030204" pitchFamily="34" charset="0"/>
                  <a:cs typeface="Arial" panose="020B0604020202020204" pitchFamily="34" charset="0"/>
                </a:endParaRPr>
              </a:p>
              <a:p>
                <a:pPr marL="0" indent="0" algn="ctr" rtl="0">
                  <a:buNone/>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2800" b="0" i="1" smtClean="0">
                              <a:effectLst/>
                              <a:latin typeface="Cambria Math" panose="02040503050406030204" pitchFamily="18" charset="0"/>
                              <a:ea typeface="Calibri" panose="020F0502020204030204" pitchFamily="34" charset="0"/>
                              <a:cs typeface="Arial" panose="020B0604020202020204" pitchFamily="34" charset="0"/>
                            </a:rPr>
                            <m:t>𝑦</m:t>
                          </m:r>
                        </m:e>
                        <m:sub>
                          <m:r>
                            <a:rPr lang="en-US" sz="2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800" i="1">
                              <a:latin typeface="Cambria Math" panose="02040503050406030204" pitchFamily="18" charset="0"/>
                              <a:cs typeface="Arial" panose="020B0604020202020204" pitchFamily="34" charset="0"/>
                            </a:rPr>
                          </m:ctrlPr>
                        </m:sSubPr>
                        <m:e>
                          <m:r>
                            <a:rPr lang="en-US" sz="2800" i="1">
                              <a:latin typeface="Cambria Math" panose="02040503050406030204" pitchFamily="18" charset="0"/>
                              <a:cs typeface="Arial" panose="020B0604020202020204" pitchFamily="34" charset="0"/>
                            </a:rPr>
                            <m:t>𝑏</m:t>
                          </m:r>
                        </m:e>
                        <m:sub>
                          <m:r>
                            <a:rPr lang="en-US" sz="2800" b="0" i="1" smtClean="0">
                              <a:latin typeface="Cambria Math" panose="02040503050406030204" pitchFamily="18" charset="0"/>
                              <a:cs typeface="Arial" panose="020B0604020202020204" pitchFamily="34" charset="0"/>
                            </a:rPr>
                            <m:t>1</m:t>
                          </m:r>
                        </m:sub>
                      </m:sSub>
                      <m:sSub>
                        <m:sSubPr>
                          <m:ctrlPr>
                            <a:rPr lang="en-US" sz="2800" i="1">
                              <a:effectLst/>
                              <a:latin typeface="Cambria Math" panose="02040503050406030204" pitchFamily="18" charset="0"/>
                              <a:ea typeface="Calibri" panose="020F0502020204030204" pitchFamily="34" charset="0"/>
                              <a:cs typeface="Arial" panose="020B0604020202020204" pitchFamily="34" charset="0"/>
                            </a:rPr>
                          </m:ctrlPr>
                        </m:sSubPr>
                        <m:e>
                          <m:r>
                            <a:rPr lang="en-US" sz="2800" i="1">
                              <a:effectLst/>
                              <a:latin typeface="Cambria Math" panose="02040503050406030204" pitchFamily="18" charset="0"/>
                              <a:ea typeface="Calibri" panose="020F0502020204030204" pitchFamily="34" charset="0"/>
                              <a:cs typeface="Arial" panose="020B0604020202020204" pitchFamily="34" charset="0"/>
                            </a:rPr>
                            <m:t>𝑥</m:t>
                          </m:r>
                        </m:e>
                        <m:sub>
                          <m:r>
                            <a:rPr lang="en-US" sz="2800" b="0" i="1" smtClean="0">
                              <a:effectLst/>
                              <a:latin typeface="Cambria Math" panose="02040503050406030204" pitchFamily="18" charset="0"/>
                              <a:ea typeface="Calibri" panose="020F0502020204030204" pitchFamily="34" charset="0"/>
                              <a:cs typeface="Arial" panose="020B0604020202020204" pitchFamily="34" charset="0"/>
                            </a:rPr>
                            <m:t>1</m:t>
                          </m:r>
                          <m:r>
                            <a:rPr lang="en-US" sz="2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800" i="1">
                              <a:latin typeface="Cambria Math" panose="02040503050406030204" pitchFamily="18" charset="0"/>
                              <a:cs typeface="Arial" panose="020B0604020202020204" pitchFamily="34" charset="0"/>
                            </a:rPr>
                          </m:ctrlPr>
                        </m:sSubPr>
                        <m:e>
                          <m:r>
                            <a:rPr lang="en-US" sz="2800" i="1">
                              <a:latin typeface="Cambria Math" panose="02040503050406030204" pitchFamily="18" charset="0"/>
                              <a:cs typeface="Arial" panose="020B0604020202020204" pitchFamily="34" charset="0"/>
                            </a:rPr>
                            <m:t>𝑏</m:t>
                          </m:r>
                        </m:e>
                        <m:sub>
                          <m:r>
                            <a:rPr lang="en-US" sz="2800" b="0" i="1" smtClean="0">
                              <a:latin typeface="Cambria Math" panose="02040503050406030204" pitchFamily="18" charset="0"/>
                              <a:cs typeface="Arial" panose="020B0604020202020204" pitchFamily="34" charset="0"/>
                            </a:rPr>
                            <m:t>2</m:t>
                          </m:r>
                        </m:sub>
                      </m:sSub>
                      <m:sSub>
                        <m:sSubPr>
                          <m:ctrlPr>
                            <a:rPr lang="en-US" sz="2800" i="1">
                              <a:latin typeface="Cambria Math" panose="02040503050406030204" pitchFamily="18" charset="0"/>
                              <a:ea typeface="Calibri" panose="020F0502020204030204" pitchFamily="34" charset="0"/>
                              <a:cs typeface="Arial" panose="020B0604020202020204" pitchFamily="34" charset="0"/>
                            </a:rPr>
                          </m:ctrlPr>
                        </m:sSubPr>
                        <m:e>
                          <m:r>
                            <a:rPr lang="en-US" sz="2800" i="1">
                              <a:latin typeface="Cambria Math" panose="02040503050406030204" pitchFamily="18" charset="0"/>
                              <a:ea typeface="Calibri" panose="020F0502020204030204" pitchFamily="34" charset="0"/>
                              <a:cs typeface="Arial" panose="020B0604020202020204" pitchFamily="34" charset="0"/>
                            </a:rPr>
                            <m:t>𝑥</m:t>
                          </m:r>
                        </m:e>
                        <m:sub>
                          <m:r>
                            <a:rPr lang="en-US" sz="2800" b="0" i="1" smtClean="0">
                              <a:latin typeface="Cambria Math" panose="02040503050406030204" pitchFamily="18" charset="0"/>
                              <a:ea typeface="Calibri" panose="020F0502020204030204" pitchFamily="34" charset="0"/>
                              <a:cs typeface="Arial" panose="020B0604020202020204" pitchFamily="34" charset="0"/>
                            </a:rPr>
                            <m:t>2</m:t>
                          </m:r>
                          <m:r>
                            <a:rPr lang="en-US" sz="2800" i="1">
                              <a:latin typeface="Cambria Math" panose="02040503050406030204" pitchFamily="18" charset="0"/>
                              <a:ea typeface="Calibri" panose="020F0502020204030204" pitchFamily="34" charset="0"/>
                              <a:cs typeface="Arial" panose="020B0604020202020204" pitchFamily="34" charset="0"/>
                            </a:rPr>
                            <m:t>𝑖</m:t>
                          </m:r>
                        </m:sub>
                      </m:sSub>
                      <m:r>
                        <a:rPr lang="en-US" sz="2800" b="0" i="1" smtClean="0">
                          <a:latin typeface="Cambria Math" panose="02040503050406030204" pitchFamily="18" charset="0"/>
                          <a:ea typeface="Calibri" panose="020F0502020204030204" pitchFamily="34" charset="0"/>
                          <a:cs typeface="Arial" panose="020B0604020202020204" pitchFamily="34" charset="0"/>
                        </a:rPr>
                        <m:t>+</m:t>
                      </m:r>
                      <m:sSub>
                        <m:sSubPr>
                          <m:ctrlPr>
                            <a:rPr lang="en-US" sz="2800" i="1" smtClean="0">
                              <a:effectLst/>
                              <a:latin typeface="Cambria Math" panose="02040503050406030204" pitchFamily="18" charset="0"/>
                              <a:cs typeface="Arial" panose="020B0604020202020204" pitchFamily="34" charset="0"/>
                            </a:rPr>
                          </m:ctrlPr>
                        </m:sSubPr>
                        <m:e>
                          <m:r>
                            <a:rPr lang="en-US" sz="2800" b="0" i="1" smtClean="0">
                              <a:effectLst/>
                              <a:latin typeface="Cambria Math" panose="02040503050406030204" pitchFamily="18" charset="0"/>
                              <a:cs typeface="Arial" panose="020B0604020202020204" pitchFamily="34" charset="0"/>
                            </a:rPr>
                            <m:t>𝑏</m:t>
                          </m:r>
                        </m:e>
                        <m:sub>
                          <m:r>
                            <a:rPr lang="en-US" sz="2800" b="0" i="1" smtClean="0">
                              <a:effectLst/>
                              <a:latin typeface="Cambria Math" panose="02040503050406030204" pitchFamily="18" charset="0"/>
                              <a:cs typeface="Arial" panose="020B0604020202020204" pitchFamily="34" charset="0"/>
                            </a:rPr>
                            <m:t>0</m:t>
                          </m:r>
                        </m:sub>
                      </m:sSub>
                      <m:r>
                        <a:rPr lang="en-US" sz="2800" b="0" i="1" smtClean="0">
                          <a:effectLst/>
                          <a:latin typeface="Cambria Math" panose="02040503050406030204" pitchFamily="18" charset="0"/>
                          <a:cs typeface="Arial" panose="020B0604020202020204" pitchFamily="34" charset="0"/>
                        </a:rPr>
                        <m:t>+</m:t>
                      </m:r>
                      <m:sSub>
                        <m:sSubPr>
                          <m:ctrlPr>
                            <a:rPr lang="en-US" sz="2800" b="0" i="1" smtClean="0">
                              <a:effectLst/>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𝜀</m:t>
                          </m:r>
                        </m:e>
                        <m:sub>
                          <m:r>
                            <a:rPr lang="en-US" sz="2800" b="0" i="1" smtClean="0">
                              <a:effectLst/>
                              <a:latin typeface="Cambria Math" panose="02040503050406030204" pitchFamily="18" charset="0"/>
                              <a:cs typeface="Arial" panose="020B0604020202020204" pitchFamily="34" charset="0"/>
                            </a:rPr>
                            <m:t>𝑖</m:t>
                          </m:r>
                        </m:sub>
                      </m:sSub>
                      <m:r>
                        <a:rPr lang="en-US" sz="2800" b="0" i="1" smtClean="0">
                          <a:effectLst/>
                          <a:latin typeface="Cambria Math" panose="02040503050406030204" pitchFamily="18" charset="0"/>
                          <a:cs typeface="Arial" panose="020B0604020202020204" pitchFamily="34" charset="0"/>
                        </a:rPr>
                        <m:t>, </m:t>
                      </m:r>
                    </m:oMath>
                  </m:oMathPara>
                </a14:m>
                <a:endParaRPr lang="en-US" sz="2800" b="0" dirty="0">
                  <a:effectLst/>
                  <a:latin typeface="Alef" panose="00000500000000000000" pitchFamily="2" charset="-79"/>
                  <a:cs typeface="Arial" panose="020B0604020202020204" pitchFamily="34" charset="0"/>
                </a:endParaRPr>
              </a:p>
              <a:p>
                <a:pPr marL="0" indent="0" algn="ctr" rtl="0">
                  <a:buNone/>
                </a:pPr>
                <a:endParaRPr lang="en-US" dirty="0">
                  <a:latin typeface="Alef" panose="00000500000000000000" pitchFamily="2" charset="-79"/>
                  <a:cs typeface="Alef" panose="00000500000000000000" pitchFamily="2" charset="-79"/>
                </a:endParaRPr>
              </a:p>
              <a:p>
                <a:pPr marL="0" indent="0" algn="l" rtl="0">
                  <a:buNone/>
                </a:pPr>
                <a:r>
                  <a:rPr lang="en-US" sz="3400" dirty="0">
                    <a:latin typeface="Alef" panose="00000500000000000000" pitchFamily="2" charset="-79"/>
                    <a:cs typeface="Alef" panose="00000500000000000000" pitchFamily="2" charset="-79"/>
                  </a:rPr>
                  <a:t>The solution that minimizes the sum square errors </a:t>
                </a:r>
                <a14:m>
                  <m:oMath xmlns:m="http://schemas.openxmlformats.org/officeDocument/2006/math">
                    <m:sSup>
                      <m:sSupPr>
                        <m:ctrlPr>
                          <a:rPr lang="en-US" sz="3400" b="0" i="1" smtClean="0">
                            <a:effectLst/>
                            <a:latin typeface="Cambria Math" panose="02040503050406030204" pitchFamily="18" charset="0"/>
                            <a:cs typeface="Arial" panose="020B0604020202020204" pitchFamily="34" charset="0"/>
                          </a:rPr>
                        </m:ctrlPr>
                      </m:sSupPr>
                      <m:e>
                        <m:nary>
                          <m:naryPr>
                            <m:chr m:val="∑"/>
                            <m:subHide m:val="on"/>
                            <m:supHide m:val="on"/>
                            <m:ctrlPr>
                              <a:rPr lang="en-US" sz="3400" i="1">
                                <a:latin typeface="Cambria Math" panose="02040503050406030204" pitchFamily="18" charset="0"/>
                                <a:cs typeface="Arial" panose="020B0604020202020204" pitchFamily="34" charset="0"/>
                              </a:rPr>
                            </m:ctrlPr>
                          </m:naryPr>
                          <m:sub/>
                          <m:sup/>
                          <m:e>
                            <m:r>
                              <a:rPr lang="en-US" sz="3400">
                                <a:latin typeface="Cambria Math" panose="02040503050406030204" pitchFamily="18" charset="0"/>
                                <a:ea typeface="Calibri" panose="020F0502020204030204" pitchFamily="34" charset="0"/>
                                <a:cs typeface="Arial" panose="020B0604020202020204" pitchFamily="34" charset="0"/>
                              </a:rPr>
                              <m:t>(</m:t>
                            </m:r>
                            <m:sSub>
                              <m:sSubPr>
                                <m:ctrlPr>
                                  <a:rPr lang="en-US" sz="3400"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3400" i="1">
                                        <a:latin typeface="Cambria Math" panose="02040503050406030204" pitchFamily="18" charset="0"/>
                                        <a:ea typeface="Calibri" panose="020F0502020204030204" pitchFamily="34" charset="0"/>
                                        <a:cs typeface="Arial" panose="020B0604020202020204" pitchFamily="34" charset="0"/>
                                      </a:rPr>
                                    </m:ctrlPr>
                                  </m:accPr>
                                  <m:e>
                                    <m:r>
                                      <a:rPr lang="en-US" sz="3400" i="1">
                                        <a:latin typeface="Cambria Math" panose="02040503050406030204" pitchFamily="18" charset="0"/>
                                        <a:ea typeface="Calibri" panose="020F0502020204030204" pitchFamily="34" charset="0"/>
                                        <a:cs typeface="Arial" panose="020B0604020202020204" pitchFamily="34" charset="0"/>
                                      </a:rPr>
                                      <m:t>𝑦</m:t>
                                    </m:r>
                                  </m:e>
                                </m:acc>
                              </m:e>
                              <m:sub>
                                <m:r>
                                  <a:rPr lang="en-US" sz="3400" i="1">
                                    <a:latin typeface="Cambria Math" panose="02040503050406030204" pitchFamily="18" charset="0"/>
                                    <a:ea typeface="Calibri" panose="020F0502020204030204" pitchFamily="34" charset="0"/>
                                    <a:cs typeface="Arial" panose="020B0604020202020204" pitchFamily="34" charset="0"/>
                                  </a:rPr>
                                  <m:t>𝑖</m:t>
                                </m:r>
                              </m:sub>
                            </m:sSub>
                            <m:r>
                              <m:rPr>
                                <m:nor/>
                              </m:rPr>
                              <a:rPr lang="en-US" sz="3400" dirty="0">
                                <a:latin typeface="Alef" panose="00000500000000000000" pitchFamily="2" charset="-79"/>
                                <a:cs typeface="Alef" panose="00000500000000000000" pitchFamily="2" charset="-79"/>
                              </a:rPr>
                              <m:t>−</m:t>
                            </m:r>
                            <m:sSub>
                              <m:sSubPr>
                                <m:ctrlPr>
                                  <a:rPr lang="en-US" sz="3400" i="1">
                                    <a:latin typeface="Cambria Math" panose="02040503050406030204" pitchFamily="18" charset="0"/>
                                    <a:ea typeface="Calibri" panose="020F0502020204030204" pitchFamily="34" charset="0"/>
                                    <a:cs typeface="Arial" panose="020B0604020202020204" pitchFamily="34" charset="0"/>
                                  </a:rPr>
                                </m:ctrlPr>
                              </m:sSubPr>
                              <m:e>
                                <m:r>
                                  <a:rPr lang="en-US" sz="3400" i="1">
                                    <a:latin typeface="Cambria Math" panose="02040503050406030204" pitchFamily="18" charset="0"/>
                                    <a:ea typeface="Calibri" panose="020F0502020204030204" pitchFamily="34" charset="0"/>
                                    <a:cs typeface="Arial" panose="020B0604020202020204" pitchFamily="34" charset="0"/>
                                  </a:rPr>
                                  <m:t>𝑦</m:t>
                                </m:r>
                              </m:e>
                              <m:sub>
                                <m:r>
                                  <a:rPr lang="en-US" sz="3400" i="1">
                                    <a:latin typeface="Cambria Math" panose="02040503050406030204" pitchFamily="18" charset="0"/>
                                    <a:ea typeface="Calibri" panose="020F0502020204030204" pitchFamily="34" charset="0"/>
                                    <a:cs typeface="Arial" panose="020B0604020202020204" pitchFamily="34" charset="0"/>
                                  </a:rPr>
                                  <m:t>𝑖</m:t>
                                </m:r>
                              </m:sub>
                            </m:sSub>
                          </m:e>
                        </m:nary>
                        <m:r>
                          <a:rPr lang="en-US" sz="3400" i="1">
                            <a:latin typeface="Cambria Math" panose="02040503050406030204" pitchFamily="18" charset="0"/>
                            <a:cs typeface="Arial" panose="020B0604020202020204" pitchFamily="34" charset="0"/>
                          </a:rPr>
                          <m:t>)</m:t>
                        </m:r>
                      </m:e>
                      <m:sup>
                        <m:r>
                          <a:rPr lang="en-US" sz="3400" b="0" i="1" smtClean="0">
                            <a:effectLst/>
                            <a:latin typeface="Cambria Math" panose="02040503050406030204" pitchFamily="18" charset="0"/>
                            <a:cs typeface="Arial" panose="020B0604020202020204" pitchFamily="34" charset="0"/>
                          </a:rPr>
                          <m:t>2</m:t>
                        </m:r>
                      </m:sup>
                    </m:sSup>
                  </m:oMath>
                </a14:m>
                <a:r>
                  <a:rPr lang="en-US" sz="3400" dirty="0">
                    <a:latin typeface="Alef" panose="00000500000000000000" pitchFamily="2" charset="-79"/>
                    <a:cs typeface="Alef" panose="00000500000000000000" pitchFamily="2" charset="-79"/>
                  </a:rPr>
                  <a:t> is:</a:t>
                </a:r>
              </a:p>
              <a:p>
                <a:pPr marL="0" indent="0" algn="ctr" rtl="0">
                  <a:buNone/>
                </a:pPr>
                <a:endParaRPr lang="en-US" sz="2800" i="1" dirty="0">
                  <a:effectLst/>
                  <a:latin typeface="Cambria Math" panose="02040503050406030204" pitchFamily="18" charset="0"/>
                  <a:cs typeface="Arial" panose="020B0604020202020204" pitchFamily="34" charset="0"/>
                </a:endParaRPr>
              </a:p>
              <a:p>
                <a:pPr marL="0" indent="0" algn="ctr" rtl="0">
                  <a:buNone/>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cs typeface="Arial" panose="020B0604020202020204" pitchFamily="34" charset="0"/>
                            </a:rPr>
                          </m:ctrlPr>
                        </m:sSubPr>
                        <m:e>
                          <m:r>
                            <a:rPr lang="en-US" sz="2800" b="0" i="1" smtClean="0">
                              <a:effectLst/>
                              <a:latin typeface="Cambria Math" panose="02040503050406030204" pitchFamily="18" charset="0"/>
                              <a:cs typeface="Arial" panose="020B0604020202020204" pitchFamily="34" charset="0"/>
                            </a:rPr>
                            <m:t>𝑏</m:t>
                          </m:r>
                        </m:e>
                        <m:sub>
                          <m:r>
                            <a:rPr lang="en-US" sz="2800" b="0" i="1" smtClean="0">
                              <a:effectLst/>
                              <a:latin typeface="Cambria Math" panose="02040503050406030204" pitchFamily="18" charset="0"/>
                              <a:cs typeface="Arial" panose="020B0604020202020204" pitchFamily="34" charset="0"/>
                            </a:rPr>
                            <m:t>0</m:t>
                          </m:r>
                        </m:sub>
                      </m:sSub>
                      <m:r>
                        <a:rPr lang="en-US" i="1">
                          <a:latin typeface="Cambria Math" panose="02040503050406030204" pitchFamily="18" charset="0"/>
                          <a:ea typeface="Calibri" panose="020F0502020204030204" pitchFamily="34" charset="0"/>
                          <a:cs typeface="Arial" panose="020B0604020202020204" pitchFamily="34"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1</m:t>
                          </m:r>
                        </m:sub>
                      </m:sSub>
                      <m:sSub>
                        <m:sSubPr>
                          <m:ctrlPr>
                            <a:rPr lang="en-US" i="1" smtClean="0">
                              <a:latin typeface="Cambria Math" panose="02040503050406030204" pitchFamily="18" charset="0"/>
                              <a:cs typeface="Arial" panose="020B0604020202020204" pitchFamily="34" charset="0"/>
                            </a:rPr>
                          </m:ctrlPr>
                        </m:sSubPr>
                        <m:e>
                          <m:acc>
                            <m:accPr>
                              <m:chr m:val="̅"/>
                              <m:ctrlPr>
                                <a:rPr lang="en-US" sz="2800" i="1" smtClean="0">
                                  <a:effectLst/>
                                  <a:latin typeface="Cambria Math" panose="02040503050406030204" pitchFamily="18" charset="0"/>
                                  <a:cs typeface="Arial" panose="020B0604020202020204" pitchFamily="34" charset="0"/>
                                </a:rPr>
                              </m:ctrlPr>
                            </m:accPr>
                            <m:e>
                              <m:r>
                                <a:rPr lang="en-US" sz="2800" b="0" i="1" smtClean="0">
                                  <a:effectLst/>
                                  <a:latin typeface="Cambria Math" panose="02040503050406030204" pitchFamily="18" charset="0"/>
                                  <a:cs typeface="Arial" panose="020B0604020202020204" pitchFamily="34" charset="0"/>
                                </a:rPr>
                                <m:t>𝑥</m:t>
                              </m:r>
                            </m:e>
                          </m:acc>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2</m:t>
                          </m:r>
                        </m:sub>
                      </m:sSub>
                      <m:sSub>
                        <m:sSubPr>
                          <m:ctrlPr>
                            <a:rPr lang="en-US" i="1">
                              <a:latin typeface="Cambria Math" panose="02040503050406030204" pitchFamily="18" charset="0"/>
                              <a:cs typeface="Arial" panose="020B0604020202020204" pitchFamily="34" charset="0"/>
                            </a:rPr>
                          </m:ctrlPr>
                        </m:sSub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𝑥</m:t>
                              </m:r>
                            </m:e>
                          </m:acc>
                        </m:e>
                        <m:sub>
                          <m:r>
                            <a:rPr lang="en-US" b="0" i="1" smtClean="0">
                              <a:latin typeface="Cambria Math" panose="02040503050406030204" pitchFamily="18" charset="0"/>
                              <a:cs typeface="Arial" panose="020B0604020202020204" pitchFamily="34" charset="0"/>
                            </a:rPr>
                            <m:t>2</m:t>
                          </m:r>
                        </m:sub>
                      </m:sSub>
                    </m:oMath>
                  </m:oMathPara>
                </a14:m>
                <a:endParaRPr lang="en-US" dirty="0">
                  <a:latin typeface="Calibri" panose="020F0502020204030204" pitchFamily="34" charset="0"/>
                </a:endParaRPr>
              </a:p>
              <a:p>
                <a:pPr marL="0" indent="0" algn="ctr" rtl="0">
                  <a:buNone/>
                </a:pPr>
                <a:endParaRPr lang="en-US" dirty="0">
                  <a:latin typeface="Calibri" panose="020F0502020204030204" pitchFamily="34" charset="0"/>
                </a:endParaRPr>
              </a:p>
              <a:p>
                <a:pPr marL="0" indent="0" algn="ctr" rtl="0">
                  <a:buNone/>
                </a:pPr>
                <a14:m>
                  <m:oMath xmlns:m="http://schemas.openxmlformats.org/officeDocument/2006/math">
                    <m:sSub>
                      <m:sSubPr>
                        <m:ctrlPr>
                          <a:rPr lang="en-US" sz="2800" i="1" smtClean="0">
                            <a:effectLst/>
                            <a:latin typeface="Cambria Math" panose="02040503050406030204" pitchFamily="18" charset="0"/>
                            <a:cs typeface="Arial" panose="020B0604020202020204" pitchFamily="34" charset="0"/>
                          </a:rPr>
                        </m:ctrlPr>
                      </m:sSubPr>
                      <m:e>
                        <m:r>
                          <a:rPr lang="en-US" sz="2800" b="0" i="1" smtClean="0">
                            <a:effectLst/>
                            <a:latin typeface="Cambria Math" panose="02040503050406030204" pitchFamily="18" charset="0"/>
                            <a:cs typeface="Arial" panose="020B0604020202020204" pitchFamily="34" charset="0"/>
                          </a:rPr>
                          <m:t>𝑏</m:t>
                        </m:r>
                      </m:e>
                      <m:sub>
                        <m:r>
                          <a:rPr lang="en-US" sz="2800" b="0" i="1" smtClean="0">
                            <a:effectLst/>
                            <a:latin typeface="Cambria Math" panose="02040503050406030204" pitchFamily="18" charset="0"/>
                            <a:cs typeface="Arial" panose="020B0604020202020204" pitchFamily="34" charset="0"/>
                          </a:rPr>
                          <m:t>1</m:t>
                        </m:r>
                      </m:sub>
                    </m:sSub>
                    <m:r>
                      <a:rPr lang="en-US" i="1">
                        <a:latin typeface="Cambria Math" panose="02040503050406030204" pitchFamily="18" charset="0"/>
                        <a:ea typeface="Calibri" panose="020F0502020204030204" pitchFamily="34"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m:t>
                        </m:r>
                        <m:nary>
                          <m:naryPr>
                            <m:chr m:val="∑"/>
                            <m:subHide m:val="on"/>
                            <m:supHide m:val="on"/>
                            <m:ctrlPr>
                              <a:rPr lang="en-US" i="1" smtClean="0">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1</m:t>
                                </m:r>
                              </m:sub>
                            </m:sSub>
                            <m:r>
                              <a:rPr lang="en-US" b="0" i="1" smtClean="0">
                                <a:latin typeface="Cambria Math" panose="02040503050406030204" pitchFamily="18" charset="0"/>
                                <a:ea typeface="Calibri" panose="020F0502020204030204" pitchFamily="34" charset="0"/>
                                <a:cs typeface="Arial" panose="020B0604020202020204" pitchFamily="34" charset="0"/>
                              </a:rPr>
                              <m:t>𝑦</m:t>
                            </m:r>
                            <m:r>
                              <a:rPr lang="en-US" b="0" i="1" smtClean="0">
                                <a:latin typeface="Cambria Math" panose="02040503050406030204" pitchFamily="18" charset="0"/>
                                <a:ea typeface="Calibri" panose="020F0502020204030204" pitchFamily="34" charset="0"/>
                                <a:cs typeface="Arial" panose="020B0604020202020204" pitchFamily="34" charset="0"/>
                              </a:rPr>
                              <m:t>)</m:t>
                            </m:r>
                            <m:d>
                              <m:dPr>
                                <m:ctrlPr>
                                  <a:rPr lang="en-US" b="0" i="1" smtClean="0">
                                    <a:latin typeface="Cambria Math" panose="02040503050406030204" pitchFamily="18" charset="0"/>
                                    <a:cs typeface="Arial" panose="020B0604020202020204" pitchFamily="34" charset="0"/>
                                  </a:rPr>
                                </m:ctrlPr>
                              </m:dPr>
                              <m:e>
                                <m:sSup>
                                  <m:sSupPr>
                                    <m:ctrlPr>
                                      <a:rPr lang="en-US" i="1">
                                        <a:latin typeface="Cambria Math" panose="02040503050406030204" pitchFamily="18" charset="0"/>
                                        <a:cs typeface="Arial" panose="020B0604020202020204" pitchFamily="34" charset="0"/>
                                      </a:rPr>
                                    </m:ctrlPr>
                                  </m:sSup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b="0" i="1" smtClean="0">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2</m:t>
                                            </m:r>
                                          </m:sub>
                                        </m:sSub>
                                      </m:e>
                                    </m:nary>
                                  </m:e>
                                  <m:sup>
                                    <m:r>
                                      <a:rPr lang="en-US" i="1">
                                        <a:latin typeface="Cambria Math" panose="02040503050406030204" pitchFamily="18" charset="0"/>
                                        <a:cs typeface="Arial" panose="020B0604020202020204" pitchFamily="34" charset="0"/>
                                      </a:rPr>
                                      <m:t>2</m:t>
                                    </m:r>
                                  </m:sup>
                                </m:sSup>
                              </m:e>
                            </m:d>
                            <m:r>
                              <a:rPr lang="en-US" b="0" i="1" smtClean="0">
                                <a:latin typeface="Cambria Math" panose="02040503050406030204" pitchFamily="18" charset="0"/>
                                <a:ea typeface="Calibri" panose="020F0502020204030204" pitchFamily="34" charset="0"/>
                                <a:cs typeface="Arial" panose="020B0604020202020204" pitchFamily="34" charset="0"/>
                              </a:rPr>
                              <m:t>−</m:t>
                            </m:r>
                            <m:d>
                              <m:dPr>
                                <m:ctrlPr>
                                  <a:rPr lang="en-US" i="1">
                                    <a:latin typeface="Cambria Math" panose="02040503050406030204" pitchFamily="18" charset="0"/>
                                    <a:cs typeface="Arial" panose="020B0604020202020204" pitchFamily="34" charset="0"/>
                                  </a:rPr>
                                </m:ctrlPr>
                              </m:dPr>
                              <m:e>
                                <m:nary>
                                  <m:naryPr>
                                    <m:chr m:val="∑"/>
                                    <m:subHide m:val="on"/>
                                    <m:supHide m:val="on"/>
                                    <m:ctrlPr>
                                      <a:rPr lang="en-US" i="1" smtClean="0">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2</m:t>
                                        </m:r>
                                      </m:sub>
                                    </m:sSub>
                                    <m:r>
                                      <a:rPr lang="en-US" b="0" i="1" smtClean="0">
                                        <a:latin typeface="Cambria Math" panose="02040503050406030204" pitchFamily="18" charset="0"/>
                                        <a:ea typeface="Calibri" panose="020F0502020204030204" pitchFamily="34" charset="0"/>
                                        <a:cs typeface="Arial" panose="020B0604020202020204" pitchFamily="34" charset="0"/>
                                      </a:rPr>
                                      <m:t>𝑦</m:t>
                                    </m:r>
                                  </m:e>
                                </m:nary>
                              </m:e>
                            </m:d>
                            <m:d>
                              <m:dPr>
                                <m:ctrlPr>
                                  <a:rPr lang="en-US" i="1">
                                    <a:latin typeface="Cambria Math" panose="02040503050406030204" pitchFamily="18" charset="0"/>
                                    <a:cs typeface="Arial" panose="020B0604020202020204" pitchFamily="34" charset="0"/>
                                  </a:rPr>
                                </m:ctrlPr>
                              </m:d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1</m:t>
                                        </m:r>
                                      </m:sub>
                                    </m:s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2</m:t>
                                        </m:r>
                                      </m:sub>
                                    </m:sSub>
                                  </m:e>
                                </m:nary>
                              </m:e>
                            </m:d>
                          </m:e>
                        </m:nary>
                      </m:num>
                      <m:den>
                        <m:d>
                          <m:dPr>
                            <m:ctrlPr>
                              <a:rPr lang="en-US" i="1">
                                <a:latin typeface="Cambria Math" panose="02040503050406030204" pitchFamily="18" charset="0"/>
                                <a:cs typeface="Arial" panose="020B0604020202020204" pitchFamily="34" charset="0"/>
                              </a:rPr>
                            </m:ctrlPr>
                          </m:dPr>
                          <m:e>
                            <m:sSup>
                              <m:sSupPr>
                                <m:ctrlPr>
                                  <a:rPr lang="en-US" i="1">
                                    <a:latin typeface="Cambria Math" panose="02040503050406030204" pitchFamily="18" charset="0"/>
                                    <a:cs typeface="Arial" panose="020B0604020202020204" pitchFamily="34" charset="0"/>
                                  </a:rPr>
                                </m:ctrlPr>
                              </m:sSup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1</m:t>
                                        </m:r>
                                      </m:sub>
                                    </m:sSub>
                                  </m:e>
                                </m:nary>
                              </m:e>
                              <m:sup>
                                <m:r>
                                  <a:rPr lang="en-US" i="1">
                                    <a:latin typeface="Cambria Math" panose="02040503050406030204" pitchFamily="18" charset="0"/>
                                    <a:cs typeface="Arial" panose="020B0604020202020204" pitchFamily="34" charset="0"/>
                                  </a:rPr>
                                  <m:t>2</m:t>
                                </m:r>
                              </m:sup>
                            </m:sSup>
                          </m:e>
                        </m:d>
                        <m:d>
                          <m:dPr>
                            <m:ctrlPr>
                              <a:rPr lang="en-US" i="1">
                                <a:latin typeface="Cambria Math" panose="02040503050406030204" pitchFamily="18" charset="0"/>
                                <a:cs typeface="Arial" panose="020B0604020202020204" pitchFamily="34" charset="0"/>
                              </a:rPr>
                            </m:ctrlPr>
                          </m:dPr>
                          <m:e>
                            <m:sSup>
                              <m:sSupPr>
                                <m:ctrlPr>
                                  <a:rPr lang="en-US" i="1">
                                    <a:latin typeface="Cambria Math" panose="02040503050406030204" pitchFamily="18" charset="0"/>
                                    <a:cs typeface="Arial" panose="020B0604020202020204" pitchFamily="34" charset="0"/>
                                  </a:rPr>
                                </m:ctrlPr>
                              </m:sSup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2</m:t>
                                        </m:r>
                                      </m:sub>
                                    </m:sSub>
                                  </m:e>
                                </m:nary>
                              </m:e>
                              <m:sup>
                                <m:r>
                                  <a:rPr lang="en-US" i="1">
                                    <a:latin typeface="Cambria Math" panose="02040503050406030204" pitchFamily="18" charset="0"/>
                                    <a:cs typeface="Arial" panose="020B0604020202020204" pitchFamily="34" charset="0"/>
                                  </a:rPr>
                                  <m:t>2</m:t>
                                </m:r>
                              </m:sup>
                            </m:sSup>
                          </m:e>
                        </m:d>
                        <m:r>
                          <a:rPr lang="en-US" b="0" i="1" smtClean="0">
                            <a:latin typeface="Cambria Math" panose="02040503050406030204" pitchFamily="18" charset="0"/>
                            <a:cs typeface="Arial" panose="020B0604020202020204" pitchFamily="34" charset="0"/>
                          </a:rPr>
                          <m:t>−</m:t>
                        </m:r>
                        <m:sSup>
                          <m:sSupPr>
                            <m:ctrlPr>
                              <a:rPr lang="en-US" i="1">
                                <a:latin typeface="Cambria Math" panose="02040503050406030204" pitchFamily="18" charset="0"/>
                                <a:cs typeface="Arial" panose="020B0604020202020204" pitchFamily="34" charset="0"/>
                              </a:rPr>
                            </m:ctrlPr>
                          </m:sSupPr>
                          <m:e>
                            <m:d>
                              <m:dPr>
                                <m:ctrlPr>
                                  <a:rPr lang="en-US" i="1">
                                    <a:latin typeface="Cambria Math" panose="02040503050406030204" pitchFamily="18" charset="0"/>
                                    <a:cs typeface="Arial" panose="020B0604020202020204" pitchFamily="34" charset="0"/>
                                  </a:rPr>
                                </m:ctrlPr>
                              </m:d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1</m:t>
                                        </m:r>
                                      </m:sub>
                                    </m:s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2</m:t>
                                        </m:r>
                                      </m:sub>
                                    </m:sSub>
                                  </m:e>
                                </m:nary>
                              </m:e>
                            </m:d>
                          </m:e>
                          <m:sup>
                            <m:r>
                              <a:rPr lang="en-US" i="1">
                                <a:latin typeface="Cambria Math" panose="02040503050406030204" pitchFamily="18" charset="0"/>
                                <a:cs typeface="Arial" panose="020B0604020202020204" pitchFamily="34" charset="0"/>
                              </a:rPr>
                              <m:t>2</m:t>
                            </m:r>
                          </m:sup>
                        </m:sSup>
                      </m:den>
                    </m:f>
                  </m:oMath>
                </a14:m>
                <a:r>
                  <a:rPr lang="en-US" dirty="0">
                    <a:latin typeface="Calibri" panose="020F0502020204030204" pitchFamily="34" charset="0"/>
                  </a:rPr>
                  <a:t>, which is equivalent to: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1</m:t>
                        </m:r>
                      </m:sub>
                    </m:sSub>
                    <m:r>
                      <a:rPr lang="en-US" i="1">
                        <a:latin typeface="Cambria Math" panose="02040503050406030204" pitchFamily="18" charset="0"/>
                        <a:ea typeface="Calibri" panose="020F0502020204030204" pitchFamily="34" charset="0"/>
                        <a:cs typeface="Arial" panose="020B0604020202020204" pitchFamily="34" charset="0"/>
                      </a:rPr>
                      <m:t>=</m:t>
                    </m:r>
                    <m:f>
                      <m:fPr>
                        <m:ctrlPr>
                          <a:rPr lang="en-US" i="1">
                            <a:latin typeface="Cambria Math" panose="02040503050406030204" pitchFamily="18" charset="0"/>
                            <a:cs typeface="Arial" panose="020B0604020202020204" pitchFamily="34" charset="0"/>
                          </a:rPr>
                        </m:ctrlPr>
                      </m:fPr>
                      <m:num>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𝑟</m:t>
                            </m:r>
                          </m:e>
                          <m:sub>
                            <m:r>
                              <a:rPr lang="en-US" b="0" i="1" smtClean="0">
                                <a:latin typeface="Cambria Math" panose="02040503050406030204" pitchFamily="18" charset="0"/>
                                <a:cs typeface="Arial" panose="020B0604020202020204" pitchFamily="34" charset="0"/>
                              </a:rPr>
                              <m:t>𝑦</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𝑟</m:t>
                            </m:r>
                          </m:e>
                          <m:sub>
                            <m:r>
                              <a:rPr lang="en-US" i="1">
                                <a:latin typeface="Cambria Math" panose="02040503050406030204" pitchFamily="18" charset="0"/>
                                <a:cs typeface="Arial" panose="020B0604020202020204" pitchFamily="34" charset="0"/>
                              </a:rPr>
                              <m:t>𝑦</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2</m:t>
                            </m:r>
                          </m:sub>
                        </m:sSub>
                        <m:r>
                          <a:rPr lang="en-US" b="0" i="1" smtClean="0">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𝑟</m:t>
                            </m:r>
                          </m:e>
                          <m:sub>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2</m:t>
                            </m:r>
                          </m:sub>
                        </m:sSub>
                      </m:num>
                      <m:den>
                        <m:r>
                          <a:rPr lang="en-US" b="0" i="1" smtClean="0">
                            <a:latin typeface="Cambria Math" panose="02040503050406030204" pitchFamily="18" charset="0"/>
                            <a:ea typeface="Calibri" panose="020F0502020204030204" pitchFamily="34" charset="0"/>
                            <a:cs typeface="Arial" panose="020B0604020202020204" pitchFamily="34" charset="0"/>
                          </a:rPr>
                          <m:t>1</m:t>
                        </m:r>
                        <m:r>
                          <a:rPr lang="en-US" b="0" i="1" smtClean="0">
                            <a:latin typeface="Cambria Math" panose="02040503050406030204" pitchFamily="18" charset="0"/>
                            <a:ea typeface="Calibri" panose="020F0502020204030204" pitchFamily="34" charset="0"/>
                            <a:cs typeface="Arial" panose="020B0604020202020204" pitchFamily="34" charset="0"/>
                          </a:rPr>
                          <m:t>−</m:t>
                        </m:r>
                        <m:sSubSup>
                          <m:sSubSupPr>
                            <m:ctrlPr>
                              <a:rPr lang="en-US"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𝑟</m:t>
                            </m:r>
                          </m:e>
                          <m:sub>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1</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2</m:t>
                            </m:r>
                          </m:sub>
                          <m:sup>
                            <m:r>
                              <a:rPr lang="en-US" b="0" i="1" smtClean="0">
                                <a:latin typeface="Cambria Math" panose="02040503050406030204" pitchFamily="18" charset="0"/>
                                <a:cs typeface="Arial" panose="020B0604020202020204" pitchFamily="34" charset="0"/>
                              </a:rPr>
                              <m:t>2</m:t>
                            </m:r>
                          </m:sup>
                        </m:sSubSup>
                      </m:den>
                    </m:f>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r>
                              <a:rPr lang="en-US" b="0" i="1" smtClean="0">
                                <a:latin typeface="Cambria Math" panose="02040503050406030204" pitchFamily="18" charset="0"/>
                                <a:cs typeface="Arial" panose="020B0604020202020204" pitchFamily="34" charset="0"/>
                              </a:rPr>
                              <m:t>𝑦</m:t>
                            </m:r>
                          </m:sub>
                        </m:sSub>
                      </m:num>
                      <m:den>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𝑆</m:t>
                            </m:r>
                          </m:e>
                          <m:sub>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1</m:t>
                                </m:r>
                              </m:sub>
                            </m:sSub>
                          </m:sub>
                        </m:sSub>
                      </m:den>
                    </m:f>
                  </m:oMath>
                </a14:m>
                <a:r>
                  <a:rPr lang="en-US" dirty="0">
                    <a:latin typeface="Calibri" panose="020F0502020204030204" pitchFamily="34" charset="0"/>
                  </a:rPr>
                  <a:t> </a:t>
                </a:r>
              </a:p>
              <a:p>
                <a:pPr marL="0" indent="0" algn="ctr" rtl="0">
                  <a:buNone/>
                </a:pPr>
                <a:endParaRPr lang="en-US" dirty="0">
                  <a:latin typeface="Calibri" panose="020F0502020204030204" pitchFamily="34" charset="0"/>
                </a:endParaRPr>
              </a:p>
              <a:p>
                <a:pPr marL="0" indent="0" algn="ctr" rtl="0">
                  <a:buNone/>
                </a:pPr>
                <a14:m>
                  <m:oMath xmlns:m="http://schemas.openxmlformats.org/officeDocument/2006/math">
                    <m:sSub>
                      <m:sSubPr>
                        <m:ctrlPr>
                          <a:rPr lang="en-US" sz="2800" i="1" smtClean="0">
                            <a:effectLst/>
                            <a:latin typeface="Cambria Math" panose="02040503050406030204" pitchFamily="18" charset="0"/>
                            <a:cs typeface="Arial" panose="020B0604020202020204" pitchFamily="34" charset="0"/>
                          </a:rPr>
                        </m:ctrlPr>
                      </m:sSubPr>
                      <m:e>
                        <m:r>
                          <a:rPr lang="en-US" sz="2800" b="0" i="1" smtClean="0">
                            <a:effectLst/>
                            <a:latin typeface="Cambria Math" panose="02040503050406030204" pitchFamily="18" charset="0"/>
                            <a:cs typeface="Arial" panose="020B0604020202020204" pitchFamily="34" charset="0"/>
                          </a:rPr>
                          <m:t>𝑏</m:t>
                        </m:r>
                      </m:e>
                      <m:sub>
                        <m:r>
                          <a:rPr lang="en-US" sz="2800" b="0" i="1" smtClean="0">
                            <a:effectLst/>
                            <a:latin typeface="Cambria Math" panose="02040503050406030204" pitchFamily="18" charset="0"/>
                            <a:cs typeface="Arial" panose="020B0604020202020204" pitchFamily="34" charset="0"/>
                          </a:rPr>
                          <m:t>2</m:t>
                        </m:r>
                      </m:sub>
                    </m:sSub>
                    <m:r>
                      <a:rPr lang="en-US" i="1">
                        <a:latin typeface="Cambria Math" panose="02040503050406030204" pitchFamily="18" charset="0"/>
                        <a:ea typeface="Calibri" panose="020F0502020204030204" pitchFamily="34" charset="0"/>
                        <a:cs typeface="Arial" panose="020B0604020202020204" pitchFamily="34" charset="0"/>
                      </a:rPr>
                      <m:t>=</m:t>
                    </m:r>
                    <m:f>
                      <m:fPr>
                        <m:ctrlPr>
                          <a:rPr lang="en-US"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m:t>
                        </m:r>
                        <m:nary>
                          <m:naryPr>
                            <m:chr m:val="∑"/>
                            <m:subHide m:val="on"/>
                            <m:supHide m:val="on"/>
                            <m:ctrlPr>
                              <a:rPr lang="en-US" i="1" smtClean="0">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2</m:t>
                                </m:r>
                              </m:sub>
                            </m:sSub>
                            <m:r>
                              <a:rPr lang="en-US" b="0" i="1" smtClean="0">
                                <a:latin typeface="Cambria Math" panose="02040503050406030204" pitchFamily="18" charset="0"/>
                                <a:ea typeface="Calibri" panose="020F0502020204030204" pitchFamily="34" charset="0"/>
                                <a:cs typeface="Arial" panose="020B0604020202020204" pitchFamily="34" charset="0"/>
                              </a:rPr>
                              <m:t>𝑦</m:t>
                            </m:r>
                            <m:r>
                              <a:rPr lang="en-US" b="0" i="1" smtClean="0">
                                <a:latin typeface="Cambria Math" panose="02040503050406030204" pitchFamily="18" charset="0"/>
                                <a:ea typeface="Calibri" panose="020F0502020204030204" pitchFamily="34" charset="0"/>
                                <a:cs typeface="Arial" panose="020B0604020202020204" pitchFamily="34" charset="0"/>
                              </a:rPr>
                              <m:t>)</m:t>
                            </m:r>
                            <m:d>
                              <m:dPr>
                                <m:ctrlPr>
                                  <a:rPr lang="en-US" b="0" i="1" smtClean="0">
                                    <a:latin typeface="Cambria Math" panose="02040503050406030204" pitchFamily="18" charset="0"/>
                                    <a:cs typeface="Arial" panose="020B0604020202020204" pitchFamily="34" charset="0"/>
                                  </a:rPr>
                                </m:ctrlPr>
                              </m:dPr>
                              <m:e>
                                <m:sSup>
                                  <m:sSupPr>
                                    <m:ctrlPr>
                                      <a:rPr lang="en-US" i="1">
                                        <a:latin typeface="Cambria Math" panose="02040503050406030204" pitchFamily="18" charset="0"/>
                                        <a:cs typeface="Arial" panose="020B0604020202020204" pitchFamily="34" charset="0"/>
                                      </a:rPr>
                                    </m:ctrlPr>
                                  </m:sSup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b="0" i="1" smtClean="0">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1</m:t>
                                            </m:r>
                                          </m:sub>
                                        </m:sSub>
                                      </m:e>
                                    </m:nary>
                                  </m:e>
                                  <m:sup>
                                    <m:r>
                                      <a:rPr lang="en-US" i="1">
                                        <a:latin typeface="Cambria Math" panose="02040503050406030204" pitchFamily="18" charset="0"/>
                                        <a:cs typeface="Arial" panose="020B0604020202020204" pitchFamily="34" charset="0"/>
                                      </a:rPr>
                                      <m:t>2</m:t>
                                    </m:r>
                                  </m:sup>
                                </m:sSup>
                              </m:e>
                            </m:d>
                            <m:r>
                              <a:rPr lang="en-US" b="0" i="1" smtClean="0">
                                <a:latin typeface="Cambria Math" panose="02040503050406030204" pitchFamily="18" charset="0"/>
                                <a:ea typeface="Calibri" panose="020F0502020204030204" pitchFamily="34" charset="0"/>
                                <a:cs typeface="Arial" panose="020B0604020202020204" pitchFamily="34" charset="0"/>
                              </a:rPr>
                              <m:t>−</m:t>
                            </m:r>
                            <m:d>
                              <m:dPr>
                                <m:ctrlPr>
                                  <a:rPr lang="en-US" i="1">
                                    <a:latin typeface="Cambria Math" panose="02040503050406030204" pitchFamily="18" charset="0"/>
                                    <a:cs typeface="Arial" panose="020B0604020202020204" pitchFamily="34" charset="0"/>
                                  </a:rPr>
                                </m:ctrlPr>
                              </m:dPr>
                              <m:e>
                                <m:nary>
                                  <m:naryPr>
                                    <m:chr m:val="∑"/>
                                    <m:subHide m:val="on"/>
                                    <m:supHide m:val="on"/>
                                    <m:ctrlPr>
                                      <a:rPr lang="en-US" i="1" smtClean="0">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1</m:t>
                                        </m:r>
                                      </m:sub>
                                    </m:sSub>
                                    <m:r>
                                      <a:rPr lang="en-US" b="0" i="1" smtClean="0">
                                        <a:latin typeface="Cambria Math" panose="02040503050406030204" pitchFamily="18" charset="0"/>
                                        <a:ea typeface="Calibri" panose="020F0502020204030204" pitchFamily="34" charset="0"/>
                                        <a:cs typeface="Arial" panose="020B0604020202020204" pitchFamily="34" charset="0"/>
                                      </a:rPr>
                                      <m:t>𝑦</m:t>
                                    </m:r>
                                  </m:e>
                                </m:nary>
                              </m:e>
                            </m:d>
                            <m:d>
                              <m:dPr>
                                <m:ctrlPr>
                                  <a:rPr lang="en-US" i="1">
                                    <a:latin typeface="Cambria Math" panose="02040503050406030204" pitchFamily="18" charset="0"/>
                                    <a:cs typeface="Arial" panose="020B0604020202020204" pitchFamily="34" charset="0"/>
                                  </a:rPr>
                                </m:ctrlPr>
                              </m:d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1</m:t>
                                        </m:r>
                                      </m:sub>
                                    </m:s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2</m:t>
                                        </m:r>
                                      </m:sub>
                                    </m:sSub>
                                  </m:e>
                                </m:nary>
                              </m:e>
                            </m:d>
                          </m:e>
                        </m:nary>
                      </m:num>
                      <m:den>
                        <m:d>
                          <m:dPr>
                            <m:ctrlPr>
                              <a:rPr lang="en-US" i="1">
                                <a:latin typeface="Cambria Math" panose="02040503050406030204" pitchFamily="18" charset="0"/>
                                <a:cs typeface="Arial" panose="020B0604020202020204" pitchFamily="34" charset="0"/>
                              </a:rPr>
                            </m:ctrlPr>
                          </m:dPr>
                          <m:e>
                            <m:sSup>
                              <m:sSupPr>
                                <m:ctrlPr>
                                  <a:rPr lang="en-US" i="1">
                                    <a:latin typeface="Cambria Math" panose="02040503050406030204" pitchFamily="18" charset="0"/>
                                    <a:cs typeface="Arial" panose="020B0604020202020204" pitchFamily="34" charset="0"/>
                                  </a:rPr>
                                </m:ctrlPr>
                              </m:sSup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b="0" i="1" smtClean="0">
                                            <a:latin typeface="Cambria Math" panose="02040503050406030204" pitchFamily="18" charset="0"/>
                                            <a:ea typeface="Calibri" panose="020F0502020204030204" pitchFamily="34" charset="0"/>
                                            <a:cs typeface="Arial" panose="020B0604020202020204" pitchFamily="34" charset="0"/>
                                          </a:rPr>
                                          <m:t>1</m:t>
                                        </m:r>
                                      </m:sub>
                                    </m:sSub>
                                  </m:e>
                                </m:nary>
                              </m:e>
                              <m:sup>
                                <m:r>
                                  <a:rPr lang="en-US" i="1">
                                    <a:latin typeface="Cambria Math" panose="02040503050406030204" pitchFamily="18" charset="0"/>
                                    <a:cs typeface="Arial" panose="020B0604020202020204" pitchFamily="34" charset="0"/>
                                  </a:rPr>
                                  <m:t>2</m:t>
                                </m:r>
                              </m:sup>
                            </m:sSup>
                          </m:e>
                        </m:d>
                        <m:d>
                          <m:dPr>
                            <m:ctrlPr>
                              <a:rPr lang="en-US" i="1">
                                <a:latin typeface="Cambria Math" panose="02040503050406030204" pitchFamily="18" charset="0"/>
                                <a:cs typeface="Arial" panose="020B0604020202020204" pitchFamily="34" charset="0"/>
                              </a:rPr>
                            </m:ctrlPr>
                          </m:dPr>
                          <m:e>
                            <m:sSup>
                              <m:sSupPr>
                                <m:ctrlPr>
                                  <a:rPr lang="en-US" i="1">
                                    <a:latin typeface="Cambria Math" panose="02040503050406030204" pitchFamily="18" charset="0"/>
                                    <a:cs typeface="Arial" panose="020B0604020202020204" pitchFamily="34" charset="0"/>
                                  </a:rPr>
                                </m:ctrlPr>
                              </m:sSup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2</m:t>
                                        </m:r>
                                      </m:sub>
                                    </m:sSub>
                                  </m:e>
                                </m:nary>
                              </m:e>
                              <m:sup>
                                <m:r>
                                  <a:rPr lang="en-US" i="1">
                                    <a:latin typeface="Cambria Math" panose="02040503050406030204" pitchFamily="18" charset="0"/>
                                    <a:cs typeface="Arial" panose="020B0604020202020204" pitchFamily="34" charset="0"/>
                                  </a:rPr>
                                  <m:t>2</m:t>
                                </m:r>
                              </m:sup>
                            </m:sSup>
                          </m:e>
                        </m:d>
                        <m:r>
                          <a:rPr lang="en-US" b="0" i="1" smtClean="0">
                            <a:latin typeface="Cambria Math" panose="02040503050406030204" pitchFamily="18" charset="0"/>
                            <a:cs typeface="Arial" panose="020B0604020202020204" pitchFamily="34" charset="0"/>
                          </a:rPr>
                          <m:t>−</m:t>
                        </m:r>
                        <m:sSup>
                          <m:sSupPr>
                            <m:ctrlPr>
                              <a:rPr lang="en-US" i="1" smtClean="0">
                                <a:latin typeface="Cambria Math" panose="02040503050406030204" pitchFamily="18" charset="0"/>
                                <a:cs typeface="Arial" panose="020B0604020202020204" pitchFamily="34" charset="0"/>
                              </a:rPr>
                            </m:ctrlPr>
                          </m:sSupPr>
                          <m:e>
                            <m:d>
                              <m:dPr>
                                <m:ctrlPr>
                                  <a:rPr lang="en-US" i="1">
                                    <a:latin typeface="Cambria Math" panose="02040503050406030204" pitchFamily="18" charset="0"/>
                                    <a:cs typeface="Arial" panose="020B0604020202020204" pitchFamily="34" charset="0"/>
                                  </a:rPr>
                                </m:ctrlPr>
                              </m:dPr>
                              <m:e>
                                <m:nary>
                                  <m:naryPr>
                                    <m:chr m:val="∑"/>
                                    <m:subHide m:val="on"/>
                                    <m:supHide m:val="on"/>
                                    <m:ctrlPr>
                                      <a:rPr lang="en-US" i="1">
                                        <a:latin typeface="Cambria Math" panose="02040503050406030204" pitchFamily="18" charset="0"/>
                                        <a:cs typeface="Arial" panose="020B0604020202020204" pitchFamily="34" charset="0"/>
                                      </a:rPr>
                                    </m:ctrlPr>
                                  </m:naryPr>
                                  <m:sub/>
                                  <m:sup/>
                                  <m:e>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1</m:t>
                                        </m:r>
                                      </m:sub>
                                    </m:sSub>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r>
                                          <a:rPr lang="en-US" i="1">
                                            <a:latin typeface="Cambria Math" panose="02040503050406030204" pitchFamily="18" charset="0"/>
                                            <a:ea typeface="Calibri" panose="020F0502020204030204" pitchFamily="34" charset="0"/>
                                            <a:cs typeface="Arial" panose="020B0604020202020204" pitchFamily="34" charset="0"/>
                                          </a:rPr>
                                          <m:t>𝑥</m:t>
                                        </m:r>
                                      </m:e>
                                      <m:sub>
                                        <m:r>
                                          <a:rPr lang="en-US" i="1">
                                            <a:latin typeface="Cambria Math" panose="02040503050406030204" pitchFamily="18" charset="0"/>
                                            <a:ea typeface="Calibri" panose="020F0502020204030204" pitchFamily="34" charset="0"/>
                                            <a:cs typeface="Arial" panose="020B0604020202020204" pitchFamily="34" charset="0"/>
                                          </a:rPr>
                                          <m:t>2</m:t>
                                        </m:r>
                                      </m:sub>
                                    </m:sSub>
                                  </m:e>
                                </m:nary>
                              </m:e>
                            </m:d>
                          </m:e>
                          <m:sup>
                            <m:r>
                              <a:rPr lang="en-US" b="0" i="1" smtClean="0">
                                <a:latin typeface="Cambria Math" panose="02040503050406030204" pitchFamily="18" charset="0"/>
                                <a:cs typeface="Arial" panose="020B0604020202020204" pitchFamily="34" charset="0"/>
                              </a:rPr>
                              <m:t>2</m:t>
                            </m:r>
                          </m:sup>
                        </m:sSup>
                      </m:den>
                    </m:f>
                  </m:oMath>
                </a14:m>
                <a:r>
                  <a:rPr lang="en-US" dirty="0">
                    <a:latin typeface="Calibri" panose="020F0502020204030204" pitchFamily="34" charset="0"/>
                  </a:rPr>
                  <a:t>, which is equivalent to: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2</m:t>
                        </m:r>
                      </m:sub>
                    </m:sSub>
                    <m:r>
                      <a:rPr lang="en-US" i="1">
                        <a:latin typeface="Cambria Math" panose="02040503050406030204" pitchFamily="18" charset="0"/>
                        <a:ea typeface="Calibri" panose="020F0502020204030204" pitchFamily="34" charset="0"/>
                        <a:cs typeface="Arial" panose="020B0604020202020204" pitchFamily="34" charset="0"/>
                      </a:rPr>
                      <m:t>=</m:t>
                    </m:r>
                    <m:f>
                      <m:fPr>
                        <m:ctrlPr>
                          <a:rPr lang="en-US" i="1">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𝑟</m:t>
                            </m:r>
                          </m:e>
                          <m:sub>
                            <m:r>
                              <a:rPr lang="en-US" i="1">
                                <a:latin typeface="Cambria Math" panose="02040503050406030204" pitchFamily="18" charset="0"/>
                                <a:cs typeface="Arial" panose="020B0604020202020204" pitchFamily="34" charset="0"/>
                              </a:rPr>
                              <m:t>𝑦</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2</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𝑟</m:t>
                            </m:r>
                          </m:e>
                          <m:sub>
                            <m:r>
                              <a:rPr lang="en-US" i="1">
                                <a:latin typeface="Cambria Math" panose="02040503050406030204" pitchFamily="18" charset="0"/>
                                <a:cs typeface="Arial" panose="020B0604020202020204" pitchFamily="34" charset="0"/>
                              </a:rPr>
                              <m:t>𝑦</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1</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𝑟</m:t>
                            </m:r>
                          </m:e>
                          <m:sub>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2</m:t>
                            </m:r>
                          </m:sub>
                        </m:sSub>
                      </m:num>
                      <m:den>
                        <m:r>
                          <a:rPr lang="en-US" i="1">
                            <a:latin typeface="Cambria Math" panose="02040503050406030204" pitchFamily="18" charset="0"/>
                            <a:ea typeface="Calibri" panose="020F0502020204030204" pitchFamily="34" charset="0"/>
                            <a:cs typeface="Arial" panose="020B0604020202020204" pitchFamily="34" charset="0"/>
                          </a:rPr>
                          <m:t>1</m:t>
                        </m:r>
                        <m:r>
                          <a:rPr lang="en-US" i="1">
                            <a:latin typeface="Cambria Math" panose="02040503050406030204" pitchFamily="18" charset="0"/>
                            <a:ea typeface="Calibri" panose="020F0502020204030204" pitchFamily="34"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𝑟</m:t>
                            </m:r>
                          </m:e>
                          <m:sub>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2</m:t>
                            </m:r>
                          </m:sub>
                          <m:sup>
                            <m:r>
                              <a:rPr lang="en-US" i="1">
                                <a:latin typeface="Cambria Math" panose="02040503050406030204" pitchFamily="18" charset="0"/>
                                <a:cs typeface="Arial" panose="020B0604020202020204" pitchFamily="34" charset="0"/>
                              </a:rPr>
                              <m:t>2</m:t>
                            </m:r>
                          </m:sup>
                        </m:sSubSup>
                      </m:den>
                    </m:f>
                    <m:r>
                      <a:rPr lang="en-US" i="1">
                        <a:latin typeface="Cambria Math" panose="02040503050406030204" pitchFamily="18" charset="0"/>
                        <a:cs typeface="Arial" panose="020B0604020202020204" pitchFamily="34" charset="0"/>
                      </a:rPr>
                      <m:t>∗</m:t>
                    </m:r>
                    <m:f>
                      <m:fPr>
                        <m:ctrlPr>
                          <a:rPr lang="en-US" i="1">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𝑆</m:t>
                            </m:r>
                          </m:e>
                          <m:sub>
                            <m:r>
                              <a:rPr lang="en-US" i="1">
                                <a:latin typeface="Cambria Math" panose="02040503050406030204" pitchFamily="18" charset="0"/>
                                <a:cs typeface="Arial" panose="020B0604020202020204" pitchFamily="34" charset="0"/>
                              </a:rPr>
                              <m:t>𝑦</m:t>
                            </m:r>
                          </m:sub>
                        </m:sSub>
                      </m:num>
                      <m:den>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𝑆</m:t>
                            </m:r>
                          </m:e>
                          <m: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2</m:t>
                                </m:r>
                              </m:sub>
                            </m:sSub>
                          </m:sub>
                        </m:sSub>
                      </m:den>
                    </m:f>
                  </m:oMath>
                </a14:m>
                <a:endParaRPr lang="en-US" dirty="0">
                  <a:latin typeface="Calibri" panose="020F0502020204030204" pitchFamily="34" charset="0"/>
                </a:endParaRPr>
              </a:p>
              <a:p>
                <a:pPr marL="0" indent="0" algn="ctr" rtl="0">
                  <a:buNone/>
                </a:pPr>
                <a:endParaRPr lang="en-US" dirty="0">
                  <a:latin typeface="Calibri" panose="020F0502020204030204" pitchFamily="34" charset="0"/>
                </a:endParaRPr>
              </a:p>
              <a:p>
                <a:pPr marL="0" indent="0" algn="ctr" rtl="0">
                  <a:buNone/>
                </a:pPr>
                <a:endParaRPr lang="en-US" i="1" dirty="0">
                  <a:latin typeface="Alef" panose="00000500000000000000" pitchFamily="2" charset="-79"/>
                  <a:cs typeface="Alef" panose="00000500000000000000" pitchFamily="2" charset="-79"/>
                </a:endParaRP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362789" y="1325563"/>
                <a:ext cx="11211560" cy="5405640"/>
              </a:xfrm>
              <a:blipFill>
                <a:blip r:embed="rId2"/>
                <a:stretch>
                  <a:fillRect l="-979" t="-2593"/>
                </a:stretch>
              </a:blipFill>
            </p:spPr>
            <p:txBody>
              <a:bodyPr/>
              <a:lstStyle/>
              <a:p>
                <a:r>
                  <a:rPr lang="en-US">
                    <a:noFill/>
                  </a:rPr>
                  <a:t> </a:t>
                </a:r>
              </a:p>
            </p:txBody>
          </p:sp>
        </mc:Fallback>
      </mc:AlternateContent>
    </p:spTree>
    <p:extLst>
      <p:ext uri="{BB962C8B-B14F-4D97-AF65-F5344CB8AC3E}">
        <p14:creationId xmlns:p14="http://schemas.microsoft.com/office/powerpoint/2010/main" val="135132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Significance testing in multiple regression</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233612" y="1132132"/>
                <a:ext cx="11816148" cy="5532437"/>
              </a:xfrm>
            </p:spPr>
            <p:txBody>
              <a:bodyPr>
                <a:normAutofit/>
              </a:bodyPr>
              <a:lstStyle/>
              <a:p>
                <a:pPr algn="l" rtl="0"/>
                <a:r>
                  <a:rPr lang="en-US" sz="3200" dirty="0">
                    <a:latin typeface="Alef" panose="00000500000000000000" pitchFamily="2" charset="-79"/>
                    <a:cs typeface="Alef" panose="00000500000000000000" pitchFamily="2" charset="-79"/>
                  </a:rPr>
                  <a:t>Remember: </a:t>
                </a:r>
                <a14:m>
                  <m:oMath xmlns:m="http://schemas.openxmlformats.org/officeDocument/2006/math">
                    <m:sSub>
                      <m:sSubPr>
                        <m:ctrlPr>
                          <a:rPr lang="en-US" sz="3200" b="1" i="1" smtClean="0">
                            <a:effectLst/>
                            <a:latin typeface="Cambria Math" panose="02040503050406030204" pitchFamily="18" charset="0"/>
                            <a:cs typeface="Arial" panose="020B0604020202020204" pitchFamily="34" charset="0"/>
                          </a:rPr>
                        </m:ctrlPr>
                      </m:sSubPr>
                      <m:e>
                        <m:r>
                          <a:rPr lang="en-US" sz="3200" b="1" i="1" smtClean="0">
                            <a:effectLst/>
                            <a:latin typeface="Cambria Math" panose="02040503050406030204" pitchFamily="18" charset="0"/>
                            <a:cs typeface="Arial" panose="020B0604020202020204" pitchFamily="34" charset="0"/>
                          </a:rPr>
                          <m:t>𝒃</m:t>
                        </m:r>
                      </m:e>
                      <m:sub>
                        <m:r>
                          <a:rPr lang="en-US" sz="3200" b="1" i="1" smtClean="0">
                            <a:effectLst/>
                            <a:latin typeface="Cambria Math" panose="02040503050406030204" pitchFamily="18" charset="0"/>
                            <a:cs typeface="Arial" panose="020B0604020202020204" pitchFamily="34" charset="0"/>
                          </a:rPr>
                          <m:t>𝟎</m:t>
                        </m:r>
                      </m:sub>
                    </m:sSub>
                  </m:oMath>
                </a14:m>
                <a:r>
                  <a:rPr lang="en-US" sz="3200" b="1" dirty="0">
                    <a:latin typeface="Alef" panose="00000500000000000000" pitchFamily="2" charset="-79"/>
                    <a:cs typeface="Alef" panose="00000500000000000000" pitchFamily="2" charset="-79"/>
                  </a:rPr>
                  <a:t>, </a:t>
                </a:r>
                <a14:m>
                  <m:oMath xmlns:m="http://schemas.openxmlformats.org/officeDocument/2006/math">
                    <m:sSub>
                      <m:sSubPr>
                        <m:ctrlPr>
                          <a:rPr lang="en-US" sz="3200" b="1" i="1">
                            <a:latin typeface="Cambria Math" panose="02040503050406030204" pitchFamily="18" charset="0"/>
                            <a:cs typeface="Arial" panose="020B0604020202020204" pitchFamily="34" charset="0"/>
                          </a:rPr>
                        </m:ctrlPr>
                      </m:sSubPr>
                      <m:e>
                        <m:r>
                          <a:rPr lang="en-US" sz="3200" b="1" i="1">
                            <a:latin typeface="Cambria Math" panose="02040503050406030204" pitchFamily="18" charset="0"/>
                            <a:cs typeface="Arial" panose="020B0604020202020204" pitchFamily="34" charset="0"/>
                          </a:rPr>
                          <m:t>𝒃</m:t>
                        </m:r>
                      </m:e>
                      <m:sub>
                        <m:r>
                          <a:rPr lang="en-US" sz="3200" b="1" i="1" smtClean="0">
                            <a:latin typeface="Cambria Math" panose="02040503050406030204" pitchFamily="18" charset="0"/>
                            <a:cs typeface="Arial" panose="020B0604020202020204" pitchFamily="34" charset="0"/>
                          </a:rPr>
                          <m:t>𝟏</m:t>
                        </m:r>
                      </m:sub>
                    </m:sSub>
                  </m:oMath>
                </a14:m>
                <a:r>
                  <a:rPr lang="en-US" sz="3200" b="1" dirty="0">
                    <a:latin typeface="Alef" panose="00000500000000000000" pitchFamily="2" charset="-79"/>
                    <a:cs typeface="Alef" panose="00000500000000000000" pitchFamily="2" charset="-79"/>
                  </a:rPr>
                  <a:t>, </a:t>
                </a:r>
                <a14:m>
                  <m:oMath xmlns:m="http://schemas.openxmlformats.org/officeDocument/2006/math">
                    <m:sSub>
                      <m:sSubPr>
                        <m:ctrlPr>
                          <a:rPr lang="en-US" sz="3200" b="1" i="1">
                            <a:latin typeface="Cambria Math" panose="02040503050406030204" pitchFamily="18" charset="0"/>
                            <a:cs typeface="Arial" panose="020B0604020202020204" pitchFamily="34" charset="0"/>
                          </a:rPr>
                        </m:ctrlPr>
                      </m:sSubPr>
                      <m:e>
                        <m:r>
                          <a:rPr lang="en-US" sz="3200" b="1" i="1">
                            <a:latin typeface="Cambria Math" panose="02040503050406030204" pitchFamily="18" charset="0"/>
                            <a:cs typeface="Arial" panose="020B0604020202020204" pitchFamily="34" charset="0"/>
                          </a:rPr>
                          <m:t>𝒃</m:t>
                        </m:r>
                      </m:e>
                      <m:sub>
                        <m:r>
                          <a:rPr lang="en-US" sz="3200" b="1" i="1" smtClean="0">
                            <a:latin typeface="Cambria Math" panose="02040503050406030204" pitchFamily="18" charset="0"/>
                            <a:cs typeface="Arial" panose="020B0604020202020204" pitchFamily="34" charset="0"/>
                          </a:rPr>
                          <m:t>𝟐</m:t>
                        </m:r>
                      </m:sub>
                    </m:sSub>
                  </m:oMath>
                </a14:m>
                <a:r>
                  <a:rPr lang="en-US" sz="3200" b="1" dirty="0">
                    <a:latin typeface="Alef" panose="00000500000000000000" pitchFamily="2" charset="-79"/>
                    <a:cs typeface="Alef" panose="00000500000000000000" pitchFamily="2" charset="-79"/>
                  </a:rPr>
                  <a:t> … </a:t>
                </a:r>
                <a14:m>
                  <m:oMath xmlns:m="http://schemas.openxmlformats.org/officeDocument/2006/math">
                    <m:sSub>
                      <m:sSubPr>
                        <m:ctrlPr>
                          <a:rPr lang="en-US" sz="3200" b="1" i="1">
                            <a:latin typeface="Cambria Math" panose="02040503050406030204" pitchFamily="18" charset="0"/>
                            <a:cs typeface="Arial" panose="020B0604020202020204" pitchFamily="34" charset="0"/>
                          </a:rPr>
                        </m:ctrlPr>
                      </m:sSubPr>
                      <m:e>
                        <m:r>
                          <a:rPr lang="en-US" sz="3200" b="1" i="1">
                            <a:latin typeface="Cambria Math" panose="02040503050406030204" pitchFamily="18" charset="0"/>
                            <a:cs typeface="Arial" panose="020B0604020202020204" pitchFamily="34" charset="0"/>
                          </a:rPr>
                          <m:t>𝒃</m:t>
                        </m:r>
                      </m:e>
                      <m:sub>
                        <m:r>
                          <a:rPr lang="en-US" sz="3200" b="1" i="1" smtClean="0">
                            <a:latin typeface="Cambria Math" panose="02040503050406030204" pitchFamily="18" charset="0"/>
                            <a:cs typeface="Arial" panose="020B0604020202020204" pitchFamily="34" charset="0"/>
                          </a:rPr>
                          <m:t>𝒌</m:t>
                        </m:r>
                      </m:sub>
                    </m:sSub>
                  </m:oMath>
                </a14:m>
                <a:r>
                  <a:rPr lang="en-US" sz="3200" b="1" dirty="0">
                    <a:latin typeface="Alef" panose="00000500000000000000" pitchFamily="2" charset="-79"/>
                    <a:cs typeface="Alef" panose="00000500000000000000" pitchFamily="2" charset="-79"/>
                  </a:rPr>
                  <a:t> are statistics </a:t>
                </a:r>
                <a:r>
                  <a:rPr lang="en-US" sz="3200" dirty="0">
                    <a:latin typeface="Alef" panose="00000500000000000000" pitchFamily="2" charset="-79"/>
                    <a:cs typeface="Alef" panose="00000500000000000000" pitchFamily="2" charset="-79"/>
                  </a:rPr>
                  <a:t>that </a:t>
                </a:r>
                <a:r>
                  <a:rPr lang="en-US" sz="3200" b="1" dirty="0">
                    <a:latin typeface="Alef" panose="00000500000000000000" pitchFamily="2" charset="-79"/>
                    <a:cs typeface="Alef" panose="00000500000000000000" pitchFamily="2" charset="-79"/>
                  </a:rPr>
                  <a:t>estimate</a:t>
                </a:r>
                <a:r>
                  <a:rPr lang="en-US" sz="3200" dirty="0">
                    <a:latin typeface="Alef" panose="00000500000000000000" pitchFamily="2" charset="-79"/>
                    <a:cs typeface="Alef" panose="00000500000000000000" pitchFamily="2" charset="-79"/>
                  </a:rPr>
                  <a:t> parallel population-level</a:t>
                </a:r>
                <a:r>
                  <a:rPr lang="en-US" sz="3200" b="1" dirty="0">
                    <a:latin typeface="Alef" panose="00000500000000000000" pitchFamily="2" charset="-79"/>
                    <a:cs typeface="Alef" panose="00000500000000000000" pitchFamily="2" charset="-79"/>
                  </a:rPr>
                  <a:t> parameters </a:t>
                </a:r>
                <a14:m>
                  <m:oMath xmlns:m="http://schemas.openxmlformats.org/officeDocument/2006/math">
                    <m:sSub>
                      <m:sSubPr>
                        <m:ctrlPr>
                          <a:rPr lang="en-US" sz="3200" i="1">
                            <a:latin typeface="Cambria Math" panose="02040503050406030204" pitchFamily="18" charset="0"/>
                            <a:cs typeface="Arial" panose="020B0604020202020204" pitchFamily="34" charset="0"/>
                          </a:rPr>
                        </m:ctrlPr>
                      </m:sSubPr>
                      <m:e>
                        <m:r>
                          <a:rPr lang="en-US" sz="3200" i="1" smtClean="0">
                            <a:latin typeface="Cambria Math" panose="02040503050406030204" pitchFamily="18" charset="0"/>
                            <a:ea typeface="Cambria Math" panose="02040503050406030204" pitchFamily="18" charset="0"/>
                            <a:cs typeface="Arial" panose="020B0604020202020204" pitchFamily="34" charset="0"/>
                          </a:rPr>
                          <m:t>𝛽</m:t>
                        </m:r>
                      </m:e>
                      <m:sub>
                        <m:r>
                          <a:rPr lang="en-US" sz="3200" i="1">
                            <a:latin typeface="Cambria Math" panose="02040503050406030204" pitchFamily="18" charset="0"/>
                            <a:cs typeface="Arial" panose="020B0604020202020204" pitchFamily="34" charset="0"/>
                          </a:rPr>
                          <m:t>0</m:t>
                        </m:r>
                      </m:sub>
                    </m:sSub>
                  </m:oMath>
                </a14:m>
                <a:r>
                  <a:rPr lang="en-US" sz="3200" dirty="0">
                    <a:latin typeface="Alef" panose="00000500000000000000" pitchFamily="2" charset="-79"/>
                    <a:cs typeface="Alef" panose="00000500000000000000" pitchFamily="2" charset="-79"/>
                  </a:rPr>
                  <a:t>, </a:t>
                </a:r>
                <a14:m>
                  <m:oMath xmlns:m="http://schemas.openxmlformats.org/officeDocument/2006/math">
                    <m:sSub>
                      <m:sSubPr>
                        <m:ctrlPr>
                          <a:rPr lang="en-US" sz="3200" i="1">
                            <a:latin typeface="Cambria Math" panose="02040503050406030204" pitchFamily="18" charset="0"/>
                            <a:cs typeface="Arial" panose="020B0604020202020204" pitchFamily="34" charset="0"/>
                          </a:rPr>
                        </m:ctrlPr>
                      </m:sSubPr>
                      <m:e>
                        <m:r>
                          <a:rPr lang="en-US" sz="3200" i="1">
                            <a:latin typeface="Cambria Math" panose="02040503050406030204" pitchFamily="18" charset="0"/>
                            <a:ea typeface="Cambria Math" panose="02040503050406030204" pitchFamily="18" charset="0"/>
                            <a:cs typeface="Arial" panose="020B0604020202020204" pitchFamily="34" charset="0"/>
                          </a:rPr>
                          <m:t>𝛽</m:t>
                        </m:r>
                      </m:e>
                      <m:sub>
                        <m:r>
                          <a:rPr lang="en-US" sz="3200" i="1">
                            <a:latin typeface="Cambria Math" panose="02040503050406030204" pitchFamily="18" charset="0"/>
                            <a:cs typeface="Arial" panose="020B0604020202020204" pitchFamily="34" charset="0"/>
                          </a:rPr>
                          <m:t>1</m:t>
                        </m:r>
                      </m:sub>
                    </m:sSub>
                  </m:oMath>
                </a14:m>
                <a:r>
                  <a:rPr lang="en-US" sz="3200" dirty="0">
                    <a:latin typeface="Alef" panose="00000500000000000000" pitchFamily="2" charset="-79"/>
                    <a:cs typeface="Alef" panose="00000500000000000000" pitchFamily="2" charset="-79"/>
                  </a:rPr>
                  <a:t>, </a:t>
                </a:r>
                <a14:m>
                  <m:oMath xmlns:m="http://schemas.openxmlformats.org/officeDocument/2006/math">
                    <m:sSub>
                      <m:sSubPr>
                        <m:ctrlPr>
                          <a:rPr lang="en-US" sz="3200" i="1">
                            <a:latin typeface="Cambria Math" panose="02040503050406030204" pitchFamily="18" charset="0"/>
                            <a:cs typeface="Arial" panose="020B0604020202020204" pitchFamily="34" charset="0"/>
                          </a:rPr>
                        </m:ctrlPr>
                      </m:sSubPr>
                      <m:e>
                        <m:r>
                          <a:rPr lang="en-US" sz="3200" i="1">
                            <a:latin typeface="Cambria Math" panose="02040503050406030204" pitchFamily="18" charset="0"/>
                            <a:ea typeface="Cambria Math" panose="02040503050406030204" pitchFamily="18" charset="0"/>
                            <a:cs typeface="Arial" panose="020B0604020202020204" pitchFamily="34" charset="0"/>
                          </a:rPr>
                          <m:t>𝛽</m:t>
                        </m:r>
                      </m:e>
                      <m:sub>
                        <m:r>
                          <a:rPr lang="en-US" sz="3200" i="1">
                            <a:latin typeface="Cambria Math" panose="02040503050406030204" pitchFamily="18" charset="0"/>
                            <a:cs typeface="Arial" panose="020B0604020202020204" pitchFamily="34" charset="0"/>
                          </a:rPr>
                          <m:t>2</m:t>
                        </m:r>
                      </m:sub>
                    </m:sSub>
                  </m:oMath>
                </a14:m>
                <a:r>
                  <a:rPr lang="en-US" sz="3200" dirty="0">
                    <a:latin typeface="Alef" panose="00000500000000000000" pitchFamily="2" charset="-79"/>
                    <a:cs typeface="Alef" panose="00000500000000000000" pitchFamily="2" charset="-79"/>
                  </a:rPr>
                  <a:t> … </a:t>
                </a:r>
                <a14:m>
                  <m:oMath xmlns:m="http://schemas.openxmlformats.org/officeDocument/2006/math">
                    <m:sSub>
                      <m:sSubPr>
                        <m:ctrlPr>
                          <a:rPr lang="en-US" sz="3200" i="1">
                            <a:latin typeface="Cambria Math" panose="02040503050406030204" pitchFamily="18" charset="0"/>
                            <a:cs typeface="Arial" panose="020B0604020202020204" pitchFamily="34" charset="0"/>
                          </a:rPr>
                        </m:ctrlPr>
                      </m:sSubPr>
                      <m:e>
                        <m:r>
                          <a:rPr lang="en-US" sz="3200" i="1">
                            <a:latin typeface="Cambria Math" panose="02040503050406030204" pitchFamily="18" charset="0"/>
                            <a:ea typeface="Cambria Math" panose="02040503050406030204" pitchFamily="18" charset="0"/>
                            <a:cs typeface="Arial" panose="020B0604020202020204" pitchFamily="34" charset="0"/>
                          </a:rPr>
                          <m:t>𝛽</m:t>
                        </m:r>
                      </m:e>
                      <m:sub>
                        <m:r>
                          <a:rPr lang="en-US" sz="3200" i="1">
                            <a:latin typeface="Cambria Math" panose="02040503050406030204" pitchFamily="18" charset="0"/>
                            <a:cs typeface="Arial" panose="020B0604020202020204" pitchFamily="34" charset="0"/>
                          </a:rPr>
                          <m:t>𝑘</m:t>
                        </m:r>
                      </m:sub>
                    </m:sSub>
                  </m:oMath>
                </a14:m>
                <a:r>
                  <a:rPr lang="en-US" sz="3200" dirty="0">
                    <a:latin typeface="Alef" panose="00000500000000000000" pitchFamily="2" charset="-79"/>
                    <a:cs typeface="Alef" panose="00000500000000000000" pitchFamily="2" charset="-79"/>
                  </a:rPr>
                  <a:t>. </a:t>
                </a:r>
              </a:p>
              <a:p>
                <a:pPr lvl="1" algn="l" rtl="0"/>
                <a:r>
                  <a:rPr lang="en-US" sz="2600" dirty="0">
                    <a:latin typeface="Alef" panose="00000500000000000000" pitchFamily="2" charset="-79"/>
                    <a:cs typeface="Alef" panose="00000500000000000000" pitchFamily="2" charset="-79"/>
                  </a:rPr>
                  <a:t>Can be used to </a:t>
                </a:r>
                <a:r>
                  <a:rPr lang="en-US" sz="2600" b="1" dirty="0">
                    <a:latin typeface="Alef" panose="00000500000000000000" pitchFamily="2" charset="-79"/>
                    <a:cs typeface="Alef" panose="00000500000000000000" pitchFamily="2" charset="-79"/>
                  </a:rPr>
                  <a:t>run NHST procedure </a:t>
                </a:r>
                <a:r>
                  <a:rPr lang="en-US" sz="2600" dirty="0">
                    <a:latin typeface="Alef" panose="00000500000000000000" pitchFamily="2" charset="-79"/>
                    <a:cs typeface="Alef" panose="00000500000000000000" pitchFamily="2" charset="-79"/>
                  </a:rPr>
                  <a:t>(where </a:t>
                </a:r>
                <a14:m>
                  <m:oMath xmlns:m="http://schemas.openxmlformats.org/officeDocument/2006/math">
                    <m:sSub>
                      <m:sSubPr>
                        <m:ctrlPr>
                          <a:rPr lang="en-US" sz="2600" i="1" smtClean="0">
                            <a:latin typeface="Cambria Math" panose="02040503050406030204" pitchFamily="18" charset="0"/>
                            <a:cs typeface="Alef" panose="00000500000000000000" pitchFamily="2" charset="-79"/>
                          </a:rPr>
                        </m:ctrlPr>
                      </m:sSubPr>
                      <m:e>
                        <m:r>
                          <a:rPr lang="en-US" sz="2600" b="0" i="1" smtClean="0">
                            <a:latin typeface="Cambria Math" panose="02040503050406030204" pitchFamily="18" charset="0"/>
                            <a:cs typeface="Alef" panose="00000500000000000000" pitchFamily="2" charset="-79"/>
                          </a:rPr>
                          <m:t>𝐻</m:t>
                        </m:r>
                      </m:e>
                      <m:sub>
                        <m:r>
                          <a:rPr lang="en-US" sz="2600" b="0" i="1" smtClean="0">
                            <a:latin typeface="Cambria Math" panose="02040503050406030204" pitchFamily="18" charset="0"/>
                            <a:cs typeface="Alef" panose="00000500000000000000" pitchFamily="2" charset="-79"/>
                          </a:rPr>
                          <m:t>0</m:t>
                        </m:r>
                      </m:sub>
                    </m:sSub>
                    <m:r>
                      <a:rPr lang="en-US" sz="2600" b="0" i="0" smtClean="0">
                        <a:latin typeface="Cambria Math" panose="02040503050406030204" pitchFamily="18" charset="0"/>
                        <a:cs typeface="Alef" panose="00000500000000000000" pitchFamily="2" charset="-79"/>
                      </a:rPr>
                      <m:t>:</m:t>
                    </m:r>
                    <m:sSub>
                      <m:sSubPr>
                        <m:ctrlPr>
                          <a:rPr lang="en-US" sz="2600" b="0" i="1" smtClean="0">
                            <a:latin typeface="Cambria Math" panose="02040503050406030204" pitchFamily="18" charset="0"/>
                            <a:cs typeface="Alef" panose="00000500000000000000" pitchFamily="2" charset="-79"/>
                          </a:rPr>
                        </m:ctrlPr>
                      </m:sSubPr>
                      <m:e>
                        <m:r>
                          <a:rPr lang="en-US" sz="2600" b="0" i="1" smtClean="0">
                            <a:latin typeface="Cambria Math" panose="02040503050406030204" pitchFamily="18" charset="0"/>
                            <a:ea typeface="Cambria Math" panose="02040503050406030204" pitchFamily="18" charset="0"/>
                            <a:cs typeface="Alef" panose="00000500000000000000" pitchFamily="2" charset="-79"/>
                          </a:rPr>
                          <m:t>𝛽</m:t>
                        </m:r>
                      </m:e>
                      <m:sub>
                        <m:r>
                          <a:rPr lang="en-US" sz="2600" b="0" i="1" smtClean="0">
                            <a:latin typeface="Cambria Math" panose="02040503050406030204" pitchFamily="18" charset="0"/>
                            <a:cs typeface="Alef" panose="00000500000000000000" pitchFamily="2" charset="-79"/>
                          </a:rPr>
                          <m:t>𝑘</m:t>
                        </m:r>
                      </m:sub>
                    </m:sSub>
                    <m:r>
                      <a:rPr lang="en-US" sz="2600" b="0" i="1" smtClean="0">
                        <a:latin typeface="Cambria Math" panose="02040503050406030204" pitchFamily="18" charset="0"/>
                        <a:cs typeface="Alef" panose="00000500000000000000" pitchFamily="2" charset="-79"/>
                      </a:rPr>
                      <m:t>=</m:t>
                    </m:r>
                    <m:r>
                      <a:rPr lang="en-US" sz="2600" b="0" i="1" smtClean="0">
                        <a:latin typeface="Cambria Math" panose="02040503050406030204" pitchFamily="18" charset="0"/>
                        <a:cs typeface="Alef" panose="00000500000000000000" pitchFamily="2" charset="-79"/>
                      </a:rPr>
                      <m:t>0</m:t>
                    </m:r>
                  </m:oMath>
                </a14:m>
                <a:r>
                  <a:rPr lang="en-US" sz="2600" dirty="0">
                    <a:latin typeface="Alef" panose="00000500000000000000" pitchFamily="2" charset="-79"/>
                    <a:cs typeface="Alef" panose="00000500000000000000" pitchFamily="2" charset="-79"/>
                  </a:rPr>
                  <a:t>), and </a:t>
                </a:r>
                <a:r>
                  <a:rPr lang="en-US" sz="2600" b="1" dirty="0">
                    <a:latin typeface="Alef" panose="00000500000000000000" pitchFamily="2" charset="-79"/>
                    <a:cs typeface="Alef" panose="00000500000000000000" pitchFamily="2" charset="-79"/>
                  </a:rPr>
                  <a:t>build a CI</a:t>
                </a:r>
                <a:r>
                  <a:rPr lang="en-US" sz="2600" dirty="0">
                    <a:latin typeface="Alef" panose="00000500000000000000" pitchFamily="2" charset="-79"/>
                    <a:cs typeface="Alef" panose="00000500000000000000" pitchFamily="2" charset="-79"/>
                  </a:rPr>
                  <a:t>.</a:t>
                </a:r>
              </a:p>
              <a:p>
                <a:pPr algn="l" rtl="0"/>
                <a:endParaRPr lang="en-US" sz="3200" dirty="0">
                  <a:latin typeface="Alef" panose="00000500000000000000" pitchFamily="2" charset="-79"/>
                  <a:cs typeface="Alef" panose="00000500000000000000" pitchFamily="2" charset="-79"/>
                </a:endParaRPr>
              </a:p>
              <a:p>
                <a:pPr algn="l" rtl="0"/>
                <a:r>
                  <a:rPr lang="en-US" sz="3200" dirty="0">
                    <a:latin typeface="Alef" panose="00000500000000000000" pitchFamily="2" charset="-79"/>
                    <a:cs typeface="Alef" panose="00000500000000000000" pitchFamily="2" charset="-79"/>
                  </a:rPr>
                  <a:t>Again, two options for NHST procedure: </a:t>
                </a:r>
              </a:p>
              <a:p>
                <a:pPr marL="0" indent="0" algn="l" rtl="0">
                  <a:buNone/>
                </a:pPr>
                <a:r>
                  <a:rPr lang="en-US" sz="2600" dirty="0">
                    <a:latin typeface="Alef" panose="00000500000000000000" pitchFamily="2" charset="-79"/>
                    <a:cs typeface="Alef" panose="00000500000000000000" pitchFamily="2" charset="-79"/>
                  </a:rPr>
                  <a:t>(1) </a:t>
                </a:r>
                <a:r>
                  <a:rPr lang="en-US" sz="2600" b="1" dirty="0">
                    <a:latin typeface="Alef" panose="00000500000000000000" pitchFamily="2" charset="-79"/>
                    <a:cs typeface="Alef" panose="00000500000000000000" pitchFamily="2" charset="-79"/>
                  </a:rPr>
                  <a:t>Test significance of each slope coefficient </a:t>
                </a:r>
                <a:r>
                  <a:rPr lang="en-US" sz="2600" dirty="0">
                    <a:latin typeface="Alef" panose="00000500000000000000" pitchFamily="2" charset="-79"/>
                    <a:cs typeface="Alef" panose="00000500000000000000" pitchFamily="2" charset="-79"/>
                  </a:rPr>
                  <a:t>(whether </a:t>
                </a:r>
                <a14:m>
                  <m:oMath xmlns:m="http://schemas.openxmlformats.org/officeDocument/2006/math">
                    <m:sSub>
                      <m:sSubPr>
                        <m:ctrlPr>
                          <a:rPr lang="en-US" sz="2600" i="1">
                            <a:latin typeface="Cambria Math" panose="02040503050406030204" pitchFamily="18" charset="0"/>
                            <a:cs typeface="Arial" panose="020B0604020202020204" pitchFamily="34" charset="0"/>
                          </a:rPr>
                        </m:ctrlPr>
                      </m:sSubPr>
                      <m:e>
                        <m:r>
                          <a:rPr lang="en-US" sz="2600" i="1">
                            <a:latin typeface="Cambria Math" panose="02040503050406030204" pitchFamily="18" charset="0"/>
                            <a:ea typeface="Cambria Math" panose="02040503050406030204" pitchFamily="18" charset="0"/>
                            <a:cs typeface="Arial" panose="020B0604020202020204" pitchFamily="34" charset="0"/>
                          </a:rPr>
                          <m:t>𝛽</m:t>
                        </m:r>
                      </m:e>
                      <m:sub>
                        <m:r>
                          <a:rPr lang="en-US" sz="2600" b="0" i="1" smtClean="0">
                            <a:latin typeface="Cambria Math" panose="02040503050406030204" pitchFamily="18" charset="0"/>
                            <a:ea typeface="Cambria Math" panose="02040503050406030204" pitchFamily="18" charset="0"/>
                            <a:cs typeface="Arial" panose="020B0604020202020204" pitchFamily="34" charset="0"/>
                          </a:rPr>
                          <m:t>1</m:t>
                        </m:r>
                      </m:sub>
                    </m:sSub>
                  </m:oMath>
                </a14:m>
                <a:r>
                  <a:rPr lang="en-US" sz="2600" dirty="0">
                    <a:latin typeface="Alef" panose="00000500000000000000" pitchFamily="2" charset="-79"/>
                    <a:cs typeface="Alef" panose="00000500000000000000" pitchFamily="2" charset="-79"/>
                  </a:rPr>
                  <a:t>,</a:t>
                </a:r>
                <a:r>
                  <a:rPr lang="en-US" sz="2600" dirty="0">
                    <a:cs typeface="Arial" panose="020B0604020202020204" pitchFamily="34" charset="0"/>
                  </a:rPr>
                  <a:t> </a:t>
                </a:r>
                <a14:m>
                  <m:oMath xmlns:m="http://schemas.openxmlformats.org/officeDocument/2006/math">
                    <m:sSub>
                      <m:sSubPr>
                        <m:ctrlPr>
                          <a:rPr lang="en-US" sz="2600" i="1">
                            <a:latin typeface="Cambria Math" panose="02040503050406030204" pitchFamily="18" charset="0"/>
                            <a:cs typeface="Arial" panose="020B0604020202020204" pitchFamily="34" charset="0"/>
                          </a:rPr>
                        </m:ctrlPr>
                      </m:sSubPr>
                      <m:e>
                        <m:r>
                          <a:rPr lang="en-US" sz="2600" i="1">
                            <a:latin typeface="Cambria Math" panose="02040503050406030204" pitchFamily="18" charset="0"/>
                            <a:ea typeface="Cambria Math" panose="02040503050406030204" pitchFamily="18" charset="0"/>
                            <a:cs typeface="Arial" panose="020B0604020202020204" pitchFamily="34" charset="0"/>
                          </a:rPr>
                          <m:t>𝛽</m:t>
                        </m:r>
                      </m:e>
                      <m:sub>
                        <m:r>
                          <a:rPr lang="en-US" sz="2600" b="0" i="1" smtClean="0">
                            <a:latin typeface="Cambria Math" panose="02040503050406030204" pitchFamily="18" charset="0"/>
                            <a:ea typeface="Cambria Math" panose="02040503050406030204" pitchFamily="18" charset="0"/>
                            <a:cs typeface="Arial" panose="020B0604020202020204" pitchFamily="34" charset="0"/>
                          </a:rPr>
                          <m:t>2</m:t>
                        </m:r>
                      </m:sub>
                    </m:sSub>
                  </m:oMath>
                </a14:m>
                <a:r>
                  <a:rPr lang="en-US" sz="2600" dirty="0">
                    <a:latin typeface="Alef" panose="00000500000000000000" pitchFamily="2" charset="-79"/>
                    <a:cs typeface="Alef" panose="00000500000000000000" pitchFamily="2" charset="-79"/>
                  </a:rPr>
                  <a:t>…</a:t>
                </a:r>
                <a:r>
                  <a:rPr lang="en-US" sz="2600" dirty="0">
                    <a:cs typeface="Arial" panose="020B0604020202020204" pitchFamily="34" charset="0"/>
                  </a:rPr>
                  <a:t> </a:t>
                </a:r>
                <a14:m>
                  <m:oMath xmlns:m="http://schemas.openxmlformats.org/officeDocument/2006/math">
                    <m:sSub>
                      <m:sSubPr>
                        <m:ctrlPr>
                          <a:rPr lang="en-US" sz="2600" i="1">
                            <a:latin typeface="Cambria Math" panose="02040503050406030204" pitchFamily="18" charset="0"/>
                            <a:cs typeface="Arial" panose="020B0604020202020204" pitchFamily="34" charset="0"/>
                          </a:rPr>
                        </m:ctrlPr>
                      </m:sSubPr>
                      <m:e>
                        <m:r>
                          <a:rPr lang="en-US" sz="2600" i="1">
                            <a:latin typeface="Cambria Math" panose="02040503050406030204" pitchFamily="18" charset="0"/>
                            <a:ea typeface="Cambria Math" panose="02040503050406030204" pitchFamily="18" charset="0"/>
                            <a:cs typeface="Arial" panose="020B0604020202020204" pitchFamily="34" charset="0"/>
                          </a:rPr>
                          <m:t>𝛽</m:t>
                        </m:r>
                      </m:e>
                      <m:sub>
                        <m:r>
                          <a:rPr lang="en-US" sz="2600" b="0" i="1" smtClean="0">
                            <a:latin typeface="Cambria Math" panose="02040503050406030204" pitchFamily="18" charset="0"/>
                            <a:cs typeface="Arial" panose="020B0604020202020204" pitchFamily="34" charset="0"/>
                          </a:rPr>
                          <m:t>𝑘</m:t>
                        </m:r>
                      </m:sub>
                    </m:sSub>
                  </m:oMath>
                </a14:m>
                <a:r>
                  <a:rPr lang="en-US" sz="2600" dirty="0">
                    <a:latin typeface="Alef" panose="00000500000000000000" pitchFamily="2" charset="-79"/>
                    <a:cs typeface="Alef" panose="00000500000000000000" pitchFamily="2" charset="-79"/>
                  </a:rPr>
                  <a:t> is different than 0) </a:t>
                </a:r>
              </a:p>
              <a:p>
                <a:pPr marL="0" indent="0" algn="l" rtl="0">
                  <a:buNone/>
                </a:pPr>
                <a:r>
                  <a:rPr lang="en-US" sz="2600" dirty="0">
                    <a:latin typeface="Alef" panose="00000500000000000000" pitchFamily="2" charset="-79"/>
                    <a:cs typeface="Alef" panose="00000500000000000000" pitchFamily="2" charset="-79"/>
                  </a:rPr>
                  <a:t>and/or </a:t>
                </a:r>
              </a:p>
              <a:p>
                <a:pPr marL="0" indent="0" algn="l" rtl="0">
                  <a:buNone/>
                </a:pPr>
                <a:r>
                  <a:rPr lang="en-US" sz="2600" dirty="0">
                    <a:latin typeface="Alef" panose="00000500000000000000" pitchFamily="2" charset="-79"/>
                    <a:cs typeface="Alef" panose="00000500000000000000" pitchFamily="2" charset="-79"/>
                  </a:rPr>
                  <a:t>(2) Whether </a:t>
                </a:r>
                <a:r>
                  <a:rPr lang="en-US" sz="2600" b="1" dirty="0">
                    <a:latin typeface="Alef" panose="00000500000000000000" pitchFamily="2" charset="-79"/>
                    <a:cs typeface="Alef" panose="00000500000000000000" pitchFamily="2" charset="-79"/>
                  </a:rPr>
                  <a:t>the predictive value of the full model is higher than zero</a:t>
                </a:r>
                <a:r>
                  <a:rPr lang="en-US" sz="2600" dirty="0">
                    <a:latin typeface="Alef" panose="00000500000000000000" pitchFamily="2" charset="-79"/>
                    <a:cs typeface="Alef" panose="00000500000000000000" pitchFamily="2" charset="-79"/>
                  </a:rPr>
                  <a:t>.</a:t>
                </a:r>
              </a:p>
              <a:p>
                <a:pPr marL="0" indent="0" algn="l" rtl="0">
                  <a:buNone/>
                </a:pPr>
                <a:endParaRPr lang="en-US" sz="2800" dirty="0">
                  <a:latin typeface="Alef" panose="00000500000000000000" pitchFamily="2" charset="-79"/>
                  <a:cs typeface="Alef" panose="00000500000000000000" pitchFamily="2" charset="-79"/>
                </a:endParaRPr>
              </a:p>
              <a:p>
                <a:pPr marL="0" indent="0" algn="l" rtl="0">
                  <a:buNone/>
                </a:pPr>
                <a:r>
                  <a:rPr lang="en-US" sz="2800" dirty="0">
                    <a:latin typeface="Alef" panose="00000500000000000000" pitchFamily="2" charset="-79"/>
                    <a:cs typeface="Alef" panose="00000500000000000000" pitchFamily="2" charset="-79"/>
                  </a:rPr>
                  <a:t>(which one to choose? Depends on the theoretical question asked)</a:t>
                </a: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233612" y="1132132"/>
                <a:ext cx="11816148" cy="5532437"/>
              </a:xfrm>
              <a:blipFill>
                <a:blip r:embed="rId2"/>
                <a:stretch>
                  <a:fillRect l="-1186" t="-2095"/>
                </a:stretch>
              </a:blipFill>
            </p:spPr>
            <p:txBody>
              <a:bodyPr/>
              <a:lstStyle/>
              <a:p>
                <a:r>
                  <a:rPr lang="en-US">
                    <a:noFill/>
                  </a:rPr>
                  <a:t> </a:t>
                </a:r>
              </a:p>
            </p:txBody>
          </p:sp>
        </mc:Fallback>
      </mc:AlternateContent>
    </p:spTree>
    <p:extLst>
      <p:ext uri="{BB962C8B-B14F-4D97-AF65-F5344CB8AC3E}">
        <p14:creationId xmlns:p14="http://schemas.microsoft.com/office/powerpoint/2010/main" val="88538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Significance testing in multiple regression</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187926" y="1189469"/>
                <a:ext cx="11816148" cy="5610341"/>
              </a:xfrm>
            </p:spPr>
            <p:txBody>
              <a:bodyPr>
                <a:normAutofit lnSpcReduction="10000"/>
              </a:bodyPr>
              <a:lstStyle/>
              <a:p>
                <a:pPr algn="l" rtl="0"/>
                <a:r>
                  <a:rPr lang="en-US" b="1" u="sng" dirty="0">
                    <a:latin typeface="Alef" panose="00000500000000000000" pitchFamily="2" charset="-79"/>
                    <a:cs typeface="Alef" panose="00000500000000000000" pitchFamily="2" charset="-79"/>
                  </a:rPr>
                  <a:t>Option 1</a:t>
                </a:r>
                <a:r>
                  <a:rPr lang="en-US" b="1" dirty="0">
                    <a:latin typeface="Alef" panose="00000500000000000000" pitchFamily="2" charset="-79"/>
                    <a:cs typeface="Alef" panose="00000500000000000000" pitchFamily="2" charset="-79"/>
                  </a:rPr>
                  <a:t>: Test significance of each slope estimate separately </a:t>
                </a:r>
                <a:r>
                  <a:rPr lang="en-US" dirty="0">
                    <a:latin typeface="Alef" panose="00000500000000000000" pitchFamily="2" charset="-79"/>
                    <a:cs typeface="Alef" panose="00000500000000000000" pitchFamily="2" charset="-79"/>
                  </a:rPr>
                  <a:t>(controlling for the other(s))</a:t>
                </a:r>
              </a:p>
              <a:p>
                <a:pPr algn="l" rtl="0"/>
                <a:endParaRPr lang="en-US" b="1" dirty="0">
                  <a:latin typeface="Alef" panose="00000500000000000000" pitchFamily="2" charset="-79"/>
                  <a:cs typeface="Alef" panose="00000500000000000000" pitchFamily="2" charset="-79"/>
                </a:endParaRPr>
              </a:p>
              <a:p>
                <a:pPr algn="l" rtl="0"/>
                <a:r>
                  <a:rPr lang="en-US" b="1" dirty="0">
                    <a:latin typeface="Alef" panose="00000500000000000000" pitchFamily="2" charset="-79"/>
                    <a:cs typeface="Alef" panose="00000500000000000000" pitchFamily="2" charset="-79"/>
                  </a:rPr>
                  <a:t>Can be shown that </a:t>
                </a:r>
                <a:r>
                  <a:rPr lang="en-US" dirty="0">
                    <a:latin typeface="Alef" panose="00000500000000000000" pitchFamily="2" charset="-79"/>
                    <a:cs typeface="Alef" panose="00000500000000000000" pitchFamily="2" charset="-79"/>
                  </a:rPr>
                  <a:t>(in the case of two parameters):</a:t>
                </a:r>
              </a:p>
              <a:p>
                <a:pPr marL="0" indent="0" algn="ctr" rtl="0">
                  <a:buNone/>
                </a:pPr>
                <a:r>
                  <a:rPr lang="en-US" sz="2800" dirty="0">
                    <a:effectLst/>
                    <a:latin typeface="Alef" panose="00000500000000000000" pitchFamily="2" charset="-79"/>
                    <a:cs typeface="Alef" panose="00000500000000000000" pitchFamily="2" charset="-79"/>
                  </a:rPr>
                  <a:t>For</a:t>
                </a:r>
                <a:r>
                  <a:rPr lang="en-US" sz="2800" dirty="0">
                    <a:effectLst/>
                    <a:cs typeface="Arial" panose="020B0604020202020204" pitchFamily="34" charset="0"/>
                  </a:rPr>
                  <a:t> </a:t>
                </a:r>
                <a14:m>
                  <m:oMath xmlns:m="http://schemas.openxmlformats.org/officeDocument/2006/math">
                    <m:sSub>
                      <m:sSubPr>
                        <m:ctrlPr>
                          <a:rPr lang="en-US" sz="2800" i="1" smtClean="0">
                            <a:effectLst/>
                            <a:latin typeface="Cambria Math" panose="02040503050406030204" pitchFamily="18" charset="0"/>
                            <a:cs typeface="Arial" panose="020B0604020202020204" pitchFamily="34" charset="0"/>
                          </a:rPr>
                        </m:ctrlPr>
                      </m:sSubPr>
                      <m:e>
                        <m:r>
                          <a:rPr lang="en-US" sz="2800" b="0" i="1" smtClean="0">
                            <a:effectLst/>
                            <a:latin typeface="Cambria Math" panose="02040503050406030204" pitchFamily="18" charset="0"/>
                            <a:cs typeface="Arial" panose="020B0604020202020204" pitchFamily="34" charset="0"/>
                          </a:rPr>
                          <m:t>𝑏</m:t>
                        </m:r>
                      </m:e>
                      <m:sub>
                        <m:r>
                          <a:rPr lang="en-US" sz="2800" b="0" i="1" smtClean="0">
                            <a:effectLst/>
                            <a:latin typeface="Cambria Math" panose="02040503050406030204" pitchFamily="18" charset="0"/>
                            <a:cs typeface="Arial" panose="020B0604020202020204" pitchFamily="34" charset="0"/>
                          </a:rPr>
                          <m:t>1</m:t>
                        </m:r>
                      </m:sub>
                    </m:sSub>
                  </m:oMath>
                </a14:m>
                <a:r>
                  <a:rPr lang="en-US" dirty="0">
                    <a:latin typeface="Alef" panose="00000500000000000000" pitchFamily="2" charset="-79"/>
                    <a:cs typeface="Alef" panose="00000500000000000000" pitchFamily="2" charset="-79"/>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𝑡</m:t>
                        </m:r>
                      </m:e>
                      <m: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𝑁</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3</m:t>
                        </m:r>
                        <m:r>
                          <a:rPr lang="en-US" b="0" i="1" smtClean="0">
                            <a:latin typeface="Cambria Math" panose="02040503050406030204" pitchFamily="18" charset="0"/>
                            <a:cs typeface="Arial" panose="020B0604020202020204" pitchFamily="34" charset="0"/>
                          </a:rPr>
                          <m:t>)</m:t>
                        </m:r>
                      </m:sub>
                    </m:sSub>
                    <m:r>
                      <a:rPr lang="en-US" b="0" i="1" smtClean="0">
                        <a:latin typeface="Cambria Math" panose="02040503050406030204" pitchFamily="18" charset="0"/>
                        <a:cs typeface="Arial" panose="020B0604020202020204" pitchFamily="34" charset="0"/>
                      </a:rPr>
                      <m:t>=</m:t>
                    </m:r>
                    <m:f>
                      <m:fPr>
                        <m:ctrlPr>
                          <a:rPr lang="en-US" b="0" i="1" smtClean="0">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ea typeface="Cambria Math" panose="02040503050406030204" pitchFamily="18" charset="0"/>
                                <a:cs typeface="Arial" panose="020B0604020202020204" pitchFamily="34" charset="0"/>
                              </a:rPr>
                              <m:t>𝛽</m:t>
                            </m:r>
                          </m:e>
                          <m:sub>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1</m:t>
                                </m:r>
                              </m:e>
                              <m:sub>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𝐻</m:t>
                                    </m:r>
                                  </m:e>
                                  <m:sub>
                                    <m:r>
                                      <a:rPr lang="en-US" b="0" i="1" smtClean="0">
                                        <a:latin typeface="Cambria Math" panose="02040503050406030204" pitchFamily="18" charset="0"/>
                                        <a:cs typeface="Arial" panose="020B0604020202020204" pitchFamily="34" charset="0"/>
                                      </a:rPr>
                                      <m:t>0</m:t>
                                    </m:r>
                                  </m:sub>
                                </m:sSub>
                              </m:sub>
                            </m:sSub>
                          </m:sub>
                        </m:sSub>
                      </m:num>
                      <m:den>
                        <m:rad>
                          <m:radPr>
                            <m:degHide m:val="on"/>
                            <m:ctrlPr>
                              <a:rPr lang="en-US" b="0" i="1" smtClean="0">
                                <a:latin typeface="Cambria Math" panose="02040503050406030204" pitchFamily="18" charset="0"/>
                                <a:cs typeface="Arial" panose="020B0604020202020204" pitchFamily="34" charset="0"/>
                              </a:rPr>
                            </m:ctrlPr>
                          </m:radPr>
                          <m:deg/>
                          <m:e>
                            <m:f>
                              <m:fPr>
                                <m:type m:val="skw"/>
                                <m:ctrlPr>
                                  <a:rPr lang="en-US" b="0" i="1" smtClean="0">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𝑀𝑆𝐸</m:t>
                                </m:r>
                              </m:num>
                              <m:den>
                                <m:r>
                                  <a:rPr lang="en-US" b="0" i="1" smtClean="0">
                                    <a:latin typeface="Cambria Math" panose="02040503050406030204" pitchFamily="18" charset="0"/>
                                    <a:cs typeface="Arial" panose="020B0604020202020204" pitchFamily="34" charset="0"/>
                                  </a:rPr>
                                  <m:t>𝑁</m:t>
                                </m:r>
                                <m:sSubSup>
                                  <m:sSubSupPr>
                                    <m:ctrlPr>
                                      <a:rPr lang="en-US" i="1">
                                        <a:latin typeface="Cambria Math" panose="02040503050406030204" pitchFamily="18" charset="0"/>
                                        <a:cs typeface="Arial" panose="020B0604020202020204" pitchFamily="34" charset="0"/>
                                      </a:rPr>
                                    </m:ctrlPr>
                                  </m:sSubSup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𝑆</m:t>
                                        </m:r>
                                      </m:e>
                                    </m:acc>
                                  </m:e>
                                  <m:sub>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1</m:t>
                                    </m:r>
                                  </m:sub>
                                  <m:sup>
                                    <m:r>
                                      <a:rPr lang="en-US" i="1">
                                        <a:latin typeface="Cambria Math" panose="02040503050406030204" pitchFamily="18" charset="0"/>
                                        <a:cs typeface="Arial" panose="020B0604020202020204" pitchFamily="34" charset="0"/>
                                      </a:rPr>
                                      <m:t>2</m:t>
                                    </m:r>
                                  </m:sup>
                                </m:sSubSup>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𝑟</m:t>
                                    </m:r>
                                  </m:e>
                                  <m:sub>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2</m:t>
                                    </m:r>
                                  </m:sub>
                                  <m:sup>
                                    <m:r>
                                      <a:rPr lang="en-US" i="1">
                                        <a:latin typeface="Cambria Math" panose="02040503050406030204" pitchFamily="18" charset="0"/>
                                        <a:cs typeface="Arial" panose="020B0604020202020204" pitchFamily="34" charset="0"/>
                                      </a:rPr>
                                      <m:t>2</m:t>
                                    </m:r>
                                  </m:sup>
                                </m:sSubSup>
                                <m:r>
                                  <a:rPr lang="en-US" i="1">
                                    <a:latin typeface="Cambria Math" panose="02040503050406030204" pitchFamily="18" charset="0"/>
                                    <a:cs typeface="Arial" panose="020B0604020202020204" pitchFamily="34" charset="0"/>
                                  </a:rPr>
                                  <m:t>)</m:t>
                                </m:r>
                              </m:den>
                            </m:f>
                          </m:e>
                        </m:rad>
                      </m:den>
                    </m:f>
                  </m:oMath>
                </a14:m>
                <a:endParaRPr lang="en-US" dirty="0">
                  <a:latin typeface="Alef" panose="00000500000000000000" pitchFamily="2" charset="-79"/>
                  <a:cs typeface="Alef" panose="00000500000000000000" pitchFamily="2" charset="-79"/>
                </a:endParaRPr>
              </a:p>
              <a:p>
                <a:pPr marL="0" indent="0" algn="ctr" rtl="0">
                  <a:buNone/>
                </a:pPr>
                <a:r>
                  <a:rPr lang="en-US" dirty="0">
                    <a:latin typeface="Alef" panose="00000500000000000000" pitchFamily="2" charset="-79"/>
                    <a:cs typeface="Alef" panose="00000500000000000000" pitchFamily="2" charset="-79"/>
                  </a:rPr>
                  <a:t> </a:t>
                </a:r>
              </a:p>
              <a:p>
                <a:pPr marL="0" indent="0" algn="ctr" rtl="0">
                  <a:buNone/>
                </a:pPr>
                <a:r>
                  <a:rPr lang="en-US" dirty="0">
                    <a:latin typeface="Alef" panose="00000500000000000000" pitchFamily="2" charset="-79"/>
                    <a:cs typeface="Alef" panose="00000500000000000000" pitchFamily="2" charset="-79"/>
                  </a:rPr>
                  <a:t>For</a:t>
                </a:r>
                <a:r>
                  <a:rPr lang="en-US" dirty="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2</m:t>
                        </m:r>
                      </m:sub>
                    </m:sSub>
                  </m:oMath>
                </a14:m>
                <a:r>
                  <a:rPr lang="en-US" dirty="0">
                    <a:latin typeface="Alef" panose="00000500000000000000" pitchFamily="2" charset="-79"/>
                    <a:cs typeface="Alef" panose="00000500000000000000" pitchFamily="2" charset="-79"/>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𝑡</m:t>
                        </m:r>
                      </m:e>
                      <m:sub>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𝑁</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3</m:t>
                        </m:r>
                        <m:r>
                          <a:rPr lang="en-US" i="1">
                            <a:latin typeface="Cambria Math" panose="02040503050406030204" pitchFamily="18" charset="0"/>
                            <a:cs typeface="Arial" panose="020B0604020202020204" pitchFamily="34" charset="0"/>
                          </a:rPr>
                          <m:t>)</m:t>
                        </m:r>
                      </m:sub>
                    </m:sSub>
                    <m:r>
                      <a:rPr lang="en-US" i="1">
                        <a:latin typeface="Cambria Math" panose="02040503050406030204" pitchFamily="18" charset="0"/>
                        <a:cs typeface="Arial" panose="020B0604020202020204" pitchFamily="34" charset="0"/>
                      </a:rPr>
                      <m:t>=</m:t>
                    </m:r>
                    <m:f>
                      <m:fPr>
                        <m:ctrlPr>
                          <a:rPr lang="en-US" i="1">
                            <a:latin typeface="Cambria Math" panose="02040503050406030204" pitchFamily="18" charset="0"/>
                            <a:cs typeface="Arial" panose="020B0604020202020204" pitchFamily="34" charset="0"/>
                          </a:rPr>
                        </m:ctrlPr>
                      </m:fPr>
                      <m:num>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2</m:t>
                            </m:r>
                          </m:sub>
                        </m:sSub>
                        <m:r>
                          <a:rPr lang="en-US" i="1">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ea typeface="Cambria Math" panose="02040503050406030204" pitchFamily="18" charset="0"/>
                                <a:cs typeface="Arial" panose="020B0604020202020204" pitchFamily="34" charset="0"/>
                              </a:rPr>
                              <m:t>𝛽</m:t>
                            </m:r>
                          </m:e>
                          <m:sub>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2</m:t>
                                </m:r>
                              </m:e>
                              <m:sub>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𝐻</m:t>
                                    </m:r>
                                  </m:e>
                                  <m:sub>
                                    <m:r>
                                      <a:rPr lang="en-US" i="1">
                                        <a:latin typeface="Cambria Math" panose="02040503050406030204" pitchFamily="18" charset="0"/>
                                        <a:cs typeface="Arial" panose="020B0604020202020204" pitchFamily="34" charset="0"/>
                                      </a:rPr>
                                      <m:t>0</m:t>
                                    </m:r>
                                  </m:sub>
                                </m:sSub>
                              </m:sub>
                            </m:sSub>
                          </m:sub>
                        </m:sSub>
                      </m:num>
                      <m:den>
                        <m:rad>
                          <m:radPr>
                            <m:degHide m:val="on"/>
                            <m:ctrlPr>
                              <a:rPr lang="en-US" i="1">
                                <a:latin typeface="Cambria Math" panose="02040503050406030204" pitchFamily="18" charset="0"/>
                                <a:cs typeface="Arial" panose="020B0604020202020204" pitchFamily="34" charset="0"/>
                              </a:rPr>
                            </m:ctrlPr>
                          </m:radPr>
                          <m:deg/>
                          <m:e>
                            <m:f>
                              <m:fPr>
                                <m:type m:val="skw"/>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𝑀𝑆𝐸</m:t>
                                </m:r>
                              </m:num>
                              <m:den>
                                <m:r>
                                  <a:rPr lang="en-US" i="1">
                                    <a:latin typeface="Cambria Math" panose="02040503050406030204" pitchFamily="18" charset="0"/>
                                    <a:cs typeface="Arial" panose="020B0604020202020204" pitchFamily="34" charset="0"/>
                                  </a:rPr>
                                  <m:t>𝑁</m:t>
                                </m:r>
                                <m:sSubSup>
                                  <m:sSubSupPr>
                                    <m:ctrlPr>
                                      <a:rPr lang="en-US" i="1">
                                        <a:latin typeface="Cambria Math" panose="02040503050406030204" pitchFamily="18" charset="0"/>
                                        <a:cs typeface="Arial" panose="020B0604020202020204" pitchFamily="34" charset="0"/>
                                      </a:rPr>
                                    </m:ctrlPr>
                                  </m:sSubSup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𝑆</m:t>
                                        </m:r>
                                      </m:e>
                                    </m:acc>
                                  </m:e>
                                  <m:sub>
                                    <m:r>
                                      <a:rPr lang="en-US" i="1">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2</m:t>
                                    </m:r>
                                  </m:sub>
                                  <m:sup>
                                    <m:r>
                                      <a:rPr lang="en-US" i="1">
                                        <a:latin typeface="Cambria Math" panose="02040503050406030204" pitchFamily="18" charset="0"/>
                                        <a:cs typeface="Arial" panose="020B0604020202020204" pitchFamily="34" charset="0"/>
                                      </a:rPr>
                                      <m:t>2</m:t>
                                    </m:r>
                                  </m:sup>
                                </m:sSubSup>
                                <m:r>
                                  <a:rPr lang="en-US" i="1">
                                    <a:latin typeface="Cambria Math" panose="02040503050406030204" pitchFamily="18" charset="0"/>
                                    <a:cs typeface="Arial" panose="020B0604020202020204" pitchFamily="34" charset="0"/>
                                  </a:rPr>
                                  <m:t> (</m:t>
                                </m:r>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m:t>
                                </m:r>
                                <m:sSubSup>
                                  <m:sSubSupPr>
                                    <m:ctrlPr>
                                      <a:rPr lang="en-US" i="1">
                                        <a:latin typeface="Cambria Math" panose="02040503050406030204" pitchFamily="18" charset="0"/>
                                        <a:cs typeface="Arial" panose="020B0604020202020204" pitchFamily="34" charset="0"/>
                                      </a:rPr>
                                    </m:ctrlPr>
                                  </m:sSubSupPr>
                                  <m:e>
                                    <m:r>
                                      <a:rPr lang="en-US" i="1">
                                        <a:latin typeface="Cambria Math" panose="02040503050406030204" pitchFamily="18" charset="0"/>
                                        <a:cs typeface="Arial" panose="020B0604020202020204" pitchFamily="34" charset="0"/>
                                      </a:rPr>
                                      <m:t>𝑟</m:t>
                                    </m:r>
                                  </m:e>
                                  <m:sub>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1</m:t>
                                    </m:r>
                                    <m:r>
                                      <a:rPr lang="en-US" i="1">
                                        <a:latin typeface="Cambria Math" panose="02040503050406030204" pitchFamily="18" charset="0"/>
                                        <a:cs typeface="Arial" panose="020B0604020202020204" pitchFamily="34" charset="0"/>
                                      </a:rPr>
                                      <m:t>,</m:t>
                                    </m:r>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2</m:t>
                                    </m:r>
                                  </m:sub>
                                  <m:sup>
                                    <m:r>
                                      <a:rPr lang="en-US" i="1">
                                        <a:latin typeface="Cambria Math" panose="02040503050406030204" pitchFamily="18" charset="0"/>
                                        <a:cs typeface="Arial" panose="020B0604020202020204" pitchFamily="34" charset="0"/>
                                      </a:rPr>
                                      <m:t>2</m:t>
                                    </m:r>
                                  </m:sup>
                                </m:sSubSup>
                                <m:r>
                                  <a:rPr lang="en-US" i="1">
                                    <a:latin typeface="Cambria Math" panose="02040503050406030204" pitchFamily="18" charset="0"/>
                                    <a:cs typeface="Arial" panose="020B0604020202020204" pitchFamily="34" charset="0"/>
                                  </a:rPr>
                                  <m:t>)</m:t>
                                </m:r>
                              </m:den>
                            </m:f>
                          </m:e>
                        </m:rad>
                      </m:den>
                    </m:f>
                  </m:oMath>
                </a14:m>
                <a:endParaRPr lang="en-US" dirty="0">
                  <a:latin typeface="Alef" panose="00000500000000000000" pitchFamily="2" charset="-79"/>
                  <a:cs typeface="Alef" panose="00000500000000000000" pitchFamily="2" charset="-79"/>
                </a:endParaRPr>
              </a:p>
              <a:p>
                <a:pPr marL="0" indent="0" algn="ctr" rtl="0">
                  <a:buNone/>
                </a:pPr>
                <a:endParaRPr lang="en-US" dirty="0">
                  <a:latin typeface="Alef" panose="00000500000000000000" pitchFamily="2" charset="-79"/>
                  <a:cs typeface="Alef" panose="00000500000000000000" pitchFamily="2" charset="-79"/>
                </a:endParaRPr>
              </a:p>
              <a:p>
                <a:pPr marL="0" indent="0" algn="ctr" rtl="0">
                  <a:buNone/>
                </a:pPr>
                <a:r>
                  <a:rPr lang="en-US" sz="2000" dirty="0">
                    <a:latin typeface="Alef" panose="00000500000000000000" pitchFamily="2" charset="-79"/>
                    <a:cs typeface="Alef" panose="00000500000000000000" pitchFamily="2" charset="-79"/>
                  </a:rPr>
                  <a:t>(</a:t>
                </a:r>
                <a:r>
                  <a:rPr lang="en-US" sz="2000" b="1" dirty="0">
                    <a:latin typeface="Alef" panose="00000500000000000000" pitchFamily="2" charset="-79"/>
                    <a:cs typeface="Alef" panose="00000500000000000000" pitchFamily="2" charset="-79"/>
                  </a:rPr>
                  <a:t>note degrees of freedom</a:t>
                </a:r>
                <a:r>
                  <a:rPr lang="en-US" sz="2000" dirty="0">
                    <a:latin typeface="Alef" panose="00000500000000000000" pitchFamily="2" charset="-79"/>
                    <a:cs typeface="Alef" panose="00000500000000000000" pitchFamily="2" charset="-79"/>
                  </a:rPr>
                  <a:t>: with two predictors, we have three estimated parameters in the model, therefore: </a:t>
                </a:r>
                <a:r>
                  <a:rPr lang="en-US" sz="2000" dirty="0" err="1">
                    <a:latin typeface="Alef" panose="00000500000000000000" pitchFamily="2" charset="-79"/>
                    <a:cs typeface="Alef" panose="00000500000000000000" pitchFamily="2" charset="-79"/>
                  </a:rPr>
                  <a:t>df</a:t>
                </a:r>
                <a:r>
                  <a:rPr lang="en-US" sz="2000" dirty="0">
                    <a:latin typeface="Alef" panose="00000500000000000000" pitchFamily="2" charset="-79"/>
                    <a:cs typeface="Alef" panose="00000500000000000000" pitchFamily="2" charset="-79"/>
                  </a:rPr>
                  <a:t> = N-3. More parameters </a:t>
                </a:r>
                <a:r>
                  <a:rPr lang="en-US" sz="2000" dirty="0">
                    <a:latin typeface="Alef" panose="00000500000000000000" pitchFamily="2" charset="-79"/>
                    <a:cs typeface="Alef" panose="00000500000000000000" pitchFamily="2" charset="-79"/>
                    <a:sym typeface="Wingdings" panose="05000000000000000000" pitchFamily="2" charset="2"/>
                  </a:rPr>
                  <a:t> lose more </a:t>
                </a:r>
                <a:r>
                  <a:rPr lang="en-US" sz="2000" dirty="0" err="1">
                    <a:latin typeface="Alef" panose="00000500000000000000" pitchFamily="2" charset="-79"/>
                    <a:cs typeface="Alef" panose="00000500000000000000" pitchFamily="2" charset="-79"/>
                    <a:sym typeface="Wingdings" panose="05000000000000000000" pitchFamily="2" charset="2"/>
                  </a:rPr>
                  <a:t>df’s</a:t>
                </a:r>
                <a:r>
                  <a:rPr lang="en-US" sz="2000" dirty="0">
                    <a:latin typeface="Alef" panose="00000500000000000000" pitchFamily="2" charset="-79"/>
                    <a:cs typeface="Alef" panose="00000500000000000000" pitchFamily="2" charset="-79"/>
                  </a:rPr>
                  <a:t>)</a:t>
                </a: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187926" y="1189469"/>
                <a:ext cx="11816148" cy="5610341"/>
              </a:xfrm>
              <a:blipFill>
                <a:blip r:embed="rId2"/>
                <a:stretch>
                  <a:fillRect l="-929" t="-2283" r="-1032"/>
                </a:stretch>
              </a:blipFill>
            </p:spPr>
            <p:txBody>
              <a:bodyPr/>
              <a:lstStyle/>
              <a:p>
                <a:r>
                  <a:rPr lang="en-US">
                    <a:noFill/>
                  </a:rPr>
                  <a:t> </a:t>
                </a:r>
              </a:p>
            </p:txBody>
          </p:sp>
        </mc:Fallback>
      </mc:AlternateContent>
    </p:spTree>
    <p:extLst>
      <p:ext uri="{BB962C8B-B14F-4D97-AF65-F5344CB8AC3E}">
        <p14:creationId xmlns:p14="http://schemas.microsoft.com/office/powerpoint/2010/main" val="253949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Significance testing in multiple regression</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253932" y="1325563"/>
                <a:ext cx="11816148" cy="5532437"/>
              </a:xfrm>
            </p:spPr>
            <p:txBody>
              <a:bodyPr>
                <a:normAutofit/>
              </a:bodyPr>
              <a:lstStyle/>
              <a:p>
                <a:pPr algn="l" rtl="0"/>
                <a:r>
                  <a:rPr lang="en-US" b="1" u="sng" dirty="0">
                    <a:latin typeface="Alef" panose="00000500000000000000" pitchFamily="2" charset="-79"/>
                    <a:cs typeface="Alef" panose="00000500000000000000" pitchFamily="2" charset="-79"/>
                  </a:rPr>
                  <a:t>Option 2</a:t>
                </a:r>
                <a:r>
                  <a:rPr lang="en-US" b="1" dirty="0">
                    <a:latin typeface="Alef" panose="00000500000000000000" pitchFamily="2" charset="-79"/>
                    <a:cs typeface="Alef" panose="00000500000000000000" pitchFamily="2" charset="-79"/>
                  </a:rPr>
                  <a:t>: </a:t>
                </a:r>
                <a:r>
                  <a:rPr lang="en-US" dirty="0">
                    <a:latin typeface="Alef" panose="00000500000000000000" pitchFamily="2" charset="-79"/>
                    <a:cs typeface="Alef" panose="00000500000000000000" pitchFamily="2" charset="-79"/>
                  </a:rPr>
                  <a:t>Test predictive value of the </a:t>
                </a:r>
                <a:r>
                  <a:rPr lang="en-US" b="1" dirty="0">
                    <a:latin typeface="Alef" panose="00000500000000000000" pitchFamily="2" charset="-79"/>
                    <a:cs typeface="Alef" panose="00000500000000000000" pitchFamily="2" charset="-79"/>
                  </a:rPr>
                  <a:t>full model. </a:t>
                </a:r>
              </a:p>
              <a:p>
                <a:pPr marL="0" indent="0" algn="ctr" rtl="0">
                  <a:buNone/>
                </a:pPr>
                <a:endParaRPr lang="en-US" dirty="0">
                  <a:latin typeface="Alef" panose="00000500000000000000" pitchFamily="2" charset="-79"/>
                  <a:cs typeface="Alef" panose="00000500000000000000" pitchFamily="2" charset="-79"/>
                </a:endParaRPr>
              </a:p>
              <a:p>
                <a:pPr marL="0" indent="0" algn="ctr" rtl="0">
                  <a:buNone/>
                </a:pPr>
                <a14:m>
                  <m:oMath xmlns:m="http://schemas.openxmlformats.org/officeDocument/2006/math">
                    <m:f>
                      <m:fPr>
                        <m:ctrlPr>
                          <a:rPr lang="en-US" i="1" smtClean="0">
                            <a:latin typeface="Cambria Math" panose="02040503050406030204" pitchFamily="18" charset="0"/>
                            <a:cs typeface="Alef" panose="00000500000000000000" pitchFamily="2" charset="-79"/>
                          </a:rPr>
                        </m:ctrlPr>
                      </m:fPr>
                      <m:num>
                        <m:r>
                          <a:rPr lang="en-US" b="0" i="1" smtClean="0">
                            <a:latin typeface="Cambria Math" panose="02040503050406030204" pitchFamily="18" charset="0"/>
                            <a:cs typeface="Alef" panose="00000500000000000000" pitchFamily="2" charset="-79"/>
                          </a:rPr>
                          <m:t>𝑀𝑆𝑟𝑒𝑔</m:t>
                        </m:r>
                      </m:num>
                      <m:den>
                        <m:r>
                          <a:rPr lang="en-US" b="0" i="1" smtClean="0">
                            <a:latin typeface="Cambria Math" panose="02040503050406030204" pitchFamily="18" charset="0"/>
                            <a:cs typeface="Alef" panose="00000500000000000000" pitchFamily="2" charset="-79"/>
                          </a:rPr>
                          <m:t>𝑀𝑆𝐸</m:t>
                        </m:r>
                      </m:den>
                    </m:f>
                    <m:r>
                      <a:rPr lang="en-US" b="0" i="1" smtClean="0">
                        <a:latin typeface="Cambria Math" panose="02040503050406030204" pitchFamily="18" charset="0"/>
                        <a:cs typeface="Alef" panose="00000500000000000000" pitchFamily="2" charset="-79"/>
                      </a:rPr>
                      <m:t>=</m:t>
                    </m:r>
                    <m:f>
                      <m:fPr>
                        <m:ctrlPr>
                          <a:rPr lang="en-US" i="1" smtClean="0">
                            <a:latin typeface="Cambria Math" panose="02040503050406030204" pitchFamily="18" charset="0"/>
                            <a:cs typeface="Alef" panose="00000500000000000000" pitchFamily="2" charset="-79"/>
                          </a:rPr>
                        </m:ctrlPr>
                      </m:fPr>
                      <m:num>
                        <m:f>
                          <m:fPr>
                            <m:type m:val="skw"/>
                            <m:ctrlPr>
                              <a:rPr lang="en-US" i="1" smtClean="0">
                                <a:latin typeface="Cambria Math" panose="02040503050406030204" pitchFamily="18" charset="0"/>
                                <a:cs typeface="Alef" panose="00000500000000000000" pitchFamily="2" charset="-79"/>
                              </a:rPr>
                            </m:ctrlPr>
                          </m:fPr>
                          <m:num>
                            <m:r>
                              <a:rPr lang="en-US" b="0" i="1" smtClean="0">
                                <a:latin typeface="Cambria Math" panose="02040503050406030204" pitchFamily="18" charset="0"/>
                                <a:cs typeface="Alef" panose="00000500000000000000" pitchFamily="2" charset="-79"/>
                              </a:rPr>
                              <m:t>𝑆𝑆𝑟𝑒𝑔</m:t>
                            </m:r>
                          </m:num>
                          <m:den>
                            <m:r>
                              <a:rPr lang="en-US" b="0" i="1" smtClean="0">
                                <a:latin typeface="Cambria Math" panose="02040503050406030204" pitchFamily="18" charset="0"/>
                                <a:cs typeface="Alef" panose="00000500000000000000" pitchFamily="2" charset="-79"/>
                              </a:rPr>
                              <m:t>𝑝</m:t>
                            </m:r>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1</m:t>
                            </m:r>
                          </m:den>
                        </m:f>
                      </m:num>
                      <m:den>
                        <m:f>
                          <m:fPr>
                            <m:type m:val="skw"/>
                            <m:ctrlPr>
                              <a:rPr lang="en-US" i="1">
                                <a:latin typeface="Cambria Math" panose="02040503050406030204" pitchFamily="18" charset="0"/>
                                <a:cs typeface="Alef" panose="00000500000000000000" pitchFamily="2" charset="-79"/>
                              </a:rPr>
                            </m:ctrlPr>
                          </m:fPr>
                          <m:num>
                            <m:r>
                              <a:rPr lang="en-US" i="1">
                                <a:latin typeface="Cambria Math" panose="02040503050406030204" pitchFamily="18" charset="0"/>
                                <a:cs typeface="Alef" panose="00000500000000000000" pitchFamily="2" charset="-79"/>
                              </a:rPr>
                              <m:t>𝑆𝑆</m:t>
                            </m:r>
                            <m:r>
                              <a:rPr lang="en-US" b="0" i="1" smtClean="0">
                                <a:latin typeface="Cambria Math" panose="02040503050406030204" pitchFamily="18" charset="0"/>
                                <a:cs typeface="Alef" panose="00000500000000000000" pitchFamily="2" charset="-79"/>
                              </a:rPr>
                              <m:t>𝐸</m:t>
                            </m:r>
                          </m:num>
                          <m:den>
                            <m:r>
                              <a:rPr lang="en-US" b="0" i="1" smtClean="0">
                                <a:latin typeface="Cambria Math" panose="02040503050406030204" pitchFamily="18" charset="0"/>
                                <a:cs typeface="Alef" panose="00000500000000000000" pitchFamily="2" charset="-79"/>
                              </a:rPr>
                              <m:t>𝑁</m:t>
                            </m:r>
                            <m:r>
                              <a:rPr lang="en-US" b="0" i="1" smtClean="0">
                                <a:latin typeface="Cambria Math" panose="02040503050406030204" pitchFamily="18" charset="0"/>
                                <a:cs typeface="Alef" panose="00000500000000000000" pitchFamily="2" charset="-79"/>
                              </a:rPr>
                              <m:t>−</m:t>
                            </m:r>
                            <m:r>
                              <a:rPr lang="en-US" i="1">
                                <a:latin typeface="Cambria Math" panose="02040503050406030204" pitchFamily="18" charset="0"/>
                                <a:cs typeface="Alef" panose="00000500000000000000" pitchFamily="2" charset="-79"/>
                              </a:rPr>
                              <m:t>𝑝</m:t>
                            </m:r>
                          </m:den>
                        </m:f>
                      </m:den>
                    </m:f>
                    <m:sSub>
                      <m:sSubPr>
                        <m:ctrlPr>
                          <a:rPr lang="en-US"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m:t>
                        </m:r>
                      </m:e>
                      <m:sub>
                        <m:sSub>
                          <m:sSubPr>
                            <m:ctrlPr>
                              <a:rPr lang="en-US"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𝐻</m:t>
                            </m:r>
                          </m:e>
                          <m:sub>
                            <m:r>
                              <a:rPr lang="en-US" b="0" i="1" smtClean="0">
                                <a:latin typeface="Cambria Math" panose="02040503050406030204" pitchFamily="18" charset="0"/>
                                <a:cs typeface="Alef" panose="00000500000000000000" pitchFamily="2" charset="-79"/>
                              </a:rPr>
                              <m:t>0</m:t>
                            </m:r>
                          </m:sub>
                        </m:sSub>
                      </m:sub>
                    </m:sSub>
                    <m:sSub>
                      <m:sSubPr>
                        <m:ctrlPr>
                          <a:rPr lang="en-US"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𝐹</m:t>
                        </m:r>
                      </m:e>
                      <m:sub>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𝑝</m:t>
                        </m:r>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1</m:t>
                        </m:r>
                        <m:r>
                          <a:rPr lang="en-US" b="0" i="1" smtClean="0">
                            <a:latin typeface="Cambria Math" panose="02040503050406030204" pitchFamily="18" charset="0"/>
                            <a:cs typeface="Alef" panose="00000500000000000000" pitchFamily="2" charset="-79"/>
                          </a:rPr>
                          <m:t>, </m:t>
                        </m:r>
                        <m:r>
                          <a:rPr lang="en-US" b="0" i="1" smtClean="0">
                            <a:latin typeface="Cambria Math" panose="02040503050406030204" pitchFamily="18" charset="0"/>
                            <a:cs typeface="Alef" panose="00000500000000000000" pitchFamily="2" charset="-79"/>
                          </a:rPr>
                          <m:t>𝑁</m:t>
                        </m:r>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𝑝</m:t>
                        </m:r>
                        <m:r>
                          <a:rPr lang="en-US" b="0" i="1" smtClean="0">
                            <a:latin typeface="Cambria Math" panose="02040503050406030204" pitchFamily="18" charset="0"/>
                            <a:cs typeface="Alef" panose="00000500000000000000" pitchFamily="2" charset="-79"/>
                          </a:rPr>
                          <m:t>)</m:t>
                        </m:r>
                      </m:sub>
                    </m:sSub>
                  </m:oMath>
                </a14:m>
                <a:r>
                  <a:rPr lang="en-US" dirty="0">
                    <a:latin typeface="Alef" panose="00000500000000000000" pitchFamily="2" charset="-79"/>
                    <a:cs typeface="Alef" panose="00000500000000000000" pitchFamily="2" charset="-79"/>
                  </a:rPr>
                  <a:t>   </a:t>
                </a:r>
              </a:p>
              <a:p>
                <a:pPr marL="0" indent="0" algn="ctr" rtl="0">
                  <a:buNone/>
                </a:pPr>
                <a:r>
                  <a:rPr lang="en-US" sz="1800" dirty="0">
                    <a:latin typeface="Alef" panose="00000500000000000000" pitchFamily="2" charset="-79"/>
                    <a:cs typeface="Alef" panose="00000500000000000000" pitchFamily="2" charset="-79"/>
                  </a:rPr>
                  <a:t>(where p is number of parameters in model)</a:t>
                </a:r>
                <a:endParaRPr lang="en-US" dirty="0">
                  <a:latin typeface="Alef" panose="00000500000000000000" pitchFamily="2" charset="-79"/>
                  <a:cs typeface="Alef" panose="00000500000000000000" pitchFamily="2" charset="-79"/>
                </a:endParaRPr>
              </a:p>
              <a:p>
                <a:pPr marL="0" indent="0" algn="ctr" rtl="0">
                  <a:buNone/>
                </a:pPr>
                <a:endParaRPr lang="en-US" dirty="0">
                  <a:latin typeface="Alef" panose="00000500000000000000" pitchFamily="2" charset="-79"/>
                  <a:cs typeface="Alef" panose="00000500000000000000" pitchFamily="2" charset="-79"/>
                </a:endParaRPr>
              </a:p>
              <a:p>
                <a:pPr marL="0" indent="0" algn="l" rtl="0">
                  <a:buNone/>
                </a:pPr>
                <a:r>
                  <a:rPr lang="en-US" dirty="0">
                    <a:latin typeface="Alef" panose="00000500000000000000" pitchFamily="2" charset="-79"/>
                    <a:cs typeface="Alef" panose="00000500000000000000" pitchFamily="2" charset="-79"/>
                  </a:rPr>
                  <a:t>(The exact math is not trivial, but conceptually, it tests whether the model (with all predictors) predicts the data better than a model with the intercept only (</a:t>
                </a:r>
                <a14:m>
                  <m:oMath xmlns:m="http://schemas.openxmlformats.org/officeDocument/2006/math">
                    <m:r>
                      <a:rPr lang="en-US" b="0" i="1" smtClean="0">
                        <a:latin typeface="Cambria Math" panose="02040503050406030204" pitchFamily="18" charset="0"/>
                        <a:cs typeface="Alef" panose="00000500000000000000" pitchFamily="2" charset="-79"/>
                      </a:rPr>
                      <m:t>𝑦</m:t>
                    </m:r>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𝑏</m:t>
                        </m:r>
                      </m:e>
                      <m:sub>
                        <m:r>
                          <a:rPr lang="en-US" b="0" i="1" smtClean="0">
                            <a:latin typeface="Cambria Math" panose="02040503050406030204" pitchFamily="18" charset="0"/>
                            <a:cs typeface="Alef" panose="00000500000000000000" pitchFamily="2" charset="-79"/>
                          </a:rPr>
                          <m:t>0</m:t>
                        </m:r>
                      </m:sub>
                    </m:sSub>
                    <m:r>
                      <a:rPr lang="en-US" b="0" i="1" smtClean="0">
                        <a:latin typeface="Cambria Math" panose="02040503050406030204" pitchFamily="18" charset="0"/>
                        <a:cs typeface="Alef" panose="00000500000000000000" pitchFamily="2" charset="-79"/>
                      </a:rPr>
                      <m:t>)</m:t>
                    </m:r>
                  </m:oMath>
                </a14:m>
                <a:r>
                  <a:rPr lang="en-US" dirty="0">
                    <a:latin typeface="Alef" panose="00000500000000000000" pitchFamily="2" charset="-79"/>
                    <a:cs typeface="Alef" panose="00000500000000000000" pitchFamily="2" charset="-79"/>
                  </a:rPr>
                  <a:t>, where y is unrelated to any of x</a:t>
                </a:r>
                <a:r>
                  <a:rPr lang="en-US" baseline="-25000" dirty="0">
                    <a:latin typeface="Alef" panose="00000500000000000000" pitchFamily="2" charset="-79"/>
                    <a:cs typeface="Alef" panose="00000500000000000000" pitchFamily="2" charset="-79"/>
                  </a:rPr>
                  <a:t>1-k</a:t>
                </a:r>
                <a:r>
                  <a:rPr lang="en-US" dirty="0">
                    <a:latin typeface="Alef" panose="00000500000000000000" pitchFamily="2" charset="-79"/>
                    <a:cs typeface="Alef" panose="00000500000000000000" pitchFamily="2" charset="-79"/>
                  </a:rPr>
                  <a:t>)</a:t>
                </a: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253932" y="1325563"/>
                <a:ext cx="11816148" cy="5532437"/>
              </a:xfrm>
              <a:blipFill>
                <a:blip r:embed="rId2"/>
                <a:stretch>
                  <a:fillRect l="-1084" t="-1652"/>
                </a:stretch>
              </a:blipFill>
            </p:spPr>
            <p:txBody>
              <a:bodyPr/>
              <a:lstStyle/>
              <a:p>
                <a:r>
                  <a:rPr lang="en-US">
                    <a:noFill/>
                  </a:rPr>
                  <a:t> </a:t>
                </a:r>
              </a:p>
            </p:txBody>
          </p:sp>
        </mc:Fallback>
      </mc:AlternateContent>
    </p:spTree>
    <p:extLst>
      <p:ext uri="{BB962C8B-B14F-4D97-AF65-F5344CB8AC3E}">
        <p14:creationId xmlns:p14="http://schemas.microsoft.com/office/powerpoint/2010/main" val="63800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Effect size in multiple regression: </a:t>
                </a:r>
                <a:br>
                  <a:rPr lang="en-US" sz="4000" b="1" dirty="0">
                    <a:latin typeface="Alef" panose="00000500000000000000" pitchFamily="2" charset="-79"/>
                    <a:cs typeface="Alef" panose="00000500000000000000" pitchFamily="2" charset="-79"/>
                  </a:rPr>
                </a:br>
                <a14:m>
                  <m:oMath xmlns:m="http://schemas.openxmlformats.org/officeDocument/2006/math">
                    <m:sSup>
                      <m:sSupPr>
                        <m:ctrlPr>
                          <a:rPr lang="en-US" sz="4000" i="1" smtClean="0">
                            <a:latin typeface="Cambria Math" panose="02040503050406030204" pitchFamily="18" charset="0"/>
                            <a:cs typeface="Alef" panose="00000500000000000000" pitchFamily="2" charset="-79"/>
                          </a:rPr>
                        </m:ctrlPr>
                      </m:sSupPr>
                      <m:e>
                        <m:r>
                          <a:rPr lang="en-US" sz="4000" b="0" i="1" smtClean="0">
                            <a:latin typeface="Cambria Math" panose="02040503050406030204" pitchFamily="18" charset="0"/>
                            <a:cs typeface="Alef" panose="00000500000000000000" pitchFamily="2" charset="-79"/>
                          </a:rPr>
                          <m:t>𝑅</m:t>
                        </m:r>
                      </m:e>
                      <m:sup>
                        <m:r>
                          <a:rPr lang="en-US" sz="4000" b="0" i="1" smtClean="0">
                            <a:latin typeface="Cambria Math" panose="02040503050406030204" pitchFamily="18" charset="0"/>
                            <a:cs typeface="Alef" panose="00000500000000000000" pitchFamily="2" charset="-79"/>
                          </a:rPr>
                          <m:t>2</m:t>
                        </m:r>
                      </m:sup>
                    </m:sSup>
                  </m:oMath>
                </a14:m>
                <a:r>
                  <a:rPr lang="en-US" sz="4000" b="1" dirty="0">
                    <a:latin typeface="Alef" panose="00000500000000000000" pitchFamily="2" charset="-79"/>
                    <a:cs typeface="Alef" panose="00000500000000000000" pitchFamily="2" charset="-79"/>
                  </a:rPr>
                  <a:t> </a:t>
                </a:r>
                <a:r>
                  <a:rPr lang="en-US" sz="4000" dirty="0">
                    <a:latin typeface="Alef" panose="00000500000000000000" pitchFamily="2" charset="-79"/>
                    <a:cs typeface="Alef" panose="00000500000000000000" pitchFamily="2" charset="-79"/>
                  </a:rPr>
                  <a:t>and </a:t>
                </a:r>
                <a14:m>
                  <m:oMath xmlns:m="http://schemas.openxmlformats.org/officeDocument/2006/math">
                    <m:r>
                      <a:rPr lang="en-US" sz="4000" b="0" i="1" smtClean="0">
                        <a:latin typeface="Cambria Math" panose="02040503050406030204" pitchFamily="18" charset="0"/>
                        <a:cs typeface="Alef" panose="00000500000000000000" pitchFamily="2" charset="-79"/>
                      </a:rPr>
                      <m:t>𝑎𝑑𝑗𝑢𝑠𝑡𝑒𝑑</m:t>
                    </m:r>
                    <m:r>
                      <a:rPr lang="en-US" sz="4000" b="0" i="1" smtClean="0">
                        <a:latin typeface="Cambria Math" panose="02040503050406030204" pitchFamily="18" charset="0"/>
                        <a:cs typeface="Alef" panose="00000500000000000000" pitchFamily="2" charset="-79"/>
                      </a:rPr>
                      <m:t>−</m:t>
                    </m:r>
                    <m:sSup>
                      <m:sSupPr>
                        <m:ctrlPr>
                          <a:rPr lang="en-US" sz="4000" i="1">
                            <a:latin typeface="Cambria Math" panose="02040503050406030204" pitchFamily="18" charset="0"/>
                            <a:cs typeface="Alef" panose="00000500000000000000" pitchFamily="2" charset="-79"/>
                          </a:rPr>
                        </m:ctrlPr>
                      </m:sSupPr>
                      <m:e>
                        <m:r>
                          <a:rPr lang="en-US" sz="4000" i="1">
                            <a:latin typeface="Cambria Math" panose="02040503050406030204" pitchFamily="18" charset="0"/>
                            <a:cs typeface="Alef" panose="00000500000000000000" pitchFamily="2" charset="-79"/>
                          </a:rPr>
                          <m:t>𝑅</m:t>
                        </m:r>
                      </m:e>
                      <m:sup>
                        <m:r>
                          <a:rPr lang="en-US" sz="4000" i="1">
                            <a:latin typeface="Cambria Math" panose="02040503050406030204" pitchFamily="18" charset="0"/>
                            <a:cs typeface="Alef" panose="00000500000000000000" pitchFamily="2" charset="-79"/>
                          </a:rPr>
                          <m:t>2</m:t>
                        </m:r>
                      </m:sup>
                    </m:sSup>
                  </m:oMath>
                </a14:m>
                <a:endParaRPr lang="he-IL" sz="4000" dirty="0">
                  <a:latin typeface="Alef" panose="00000500000000000000" pitchFamily="2" charset="-79"/>
                  <a:cs typeface="Alef" panose="00000500000000000000" pitchFamily="2" charset="-79"/>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42240" y="0"/>
                <a:ext cx="11211560" cy="1325563"/>
              </a:xfrm>
              <a:blipFill>
                <a:blip r:embed="rId2"/>
                <a:stretch>
                  <a:fillRect l="-1902" t="-6912"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187926" y="1474470"/>
                <a:ext cx="11816148" cy="5269230"/>
              </a:xfrm>
            </p:spPr>
            <p:txBody>
              <a:bodyPr>
                <a:normAutofit fontScale="92500" lnSpcReduction="10000"/>
              </a:bodyPr>
              <a:lstStyle/>
              <a:p>
                <a:pPr algn="l" rtl="0"/>
                <a:r>
                  <a:rPr lang="en-US" b="1" dirty="0">
                    <a:latin typeface="Alef" panose="00000500000000000000" pitchFamily="2" charset="-79"/>
                    <a:cs typeface="Alef" panose="00000500000000000000" pitchFamily="2" charset="-79"/>
                  </a:rPr>
                  <a:t>For individual predictors: </a:t>
                </a:r>
                <a:endParaRPr lang="en-US" sz="2800" b="1" i="1" dirty="0">
                  <a:effectLst/>
                  <a:latin typeface="Cambria Math" panose="02040503050406030204" pitchFamily="18" charset="0"/>
                  <a:cs typeface="Arial" panose="020B0604020202020204" pitchFamily="34" charset="0"/>
                </a:endParaRPr>
              </a:p>
              <a:p>
                <a:pPr lvl="1" algn="l" rtl="0"/>
                <a14:m>
                  <m:oMath xmlns:m="http://schemas.openxmlformats.org/officeDocument/2006/math">
                    <m:sSub>
                      <m:sSubPr>
                        <m:ctrlPr>
                          <a:rPr lang="en-US" i="1" smtClean="0">
                            <a:effectLst/>
                            <a:latin typeface="Cambria Math" panose="02040503050406030204" pitchFamily="18" charset="0"/>
                            <a:cs typeface="Arial" panose="020B0604020202020204" pitchFamily="34" charset="0"/>
                          </a:rPr>
                        </m:ctrlPr>
                      </m:sSubPr>
                      <m:e>
                        <m:r>
                          <a:rPr lang="en-US" b="0" i="1" smtClean="0">
                            <a:effectLst/>
                            <a:latin typeface="Cambria Math" panose="02040503050406030204" pitchFamily="18" charset="0"/>
                            <a:cs typeface="Arial" panose="020B0604020202020204" pitchFamily="34" charset="0"/>
                          </a:rPr>
                          <m:t>𝑏</m:t>
                        </m:r>
                      </m:e>
                      <m:sub>
                        <m:r>
                          <a:rPr lang="en-US" b="0" i="1" smtClean="0">
                            <a:effectLst/>
                            <a:latin typeface="Cambria Math" panose="02040503050406030204" pitchFamily="18" charset="0"/>
                            <a:cs typeface="Arial" panose="020B0604020202020204" pitchFamily="34" charset="0"/>
                          </a:rPr>
                          <m:t>1</m:t>
                        </m:r>
                      </m:sub>
                    </m:sSub>
                    <m:r>
                      <a:rPr lang="en-US" b="0" i="1" smtClean="0">
                        <a:effectLst/>
                        <a:latin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b="0" i="1" smtClean="0">
                            <a:latin typeface="Cambria Math" panose="02040503050406030204" pitchFamily="18" charset="0"/>
                            <a:cs typeface="Arial" panose="020B0604020202020204" pitchFamily="34" charset="0"/>
                          </a:rPr>
                          <m:t>𝑘</m:t>
                        </m:r>
                      </m:sub>
                    </m:sSub>
                  </m:oMath>
                </a14:m>
                <a:r>
                  <a:rPr lang="en-US" dirty="0">
                    <a:latin typeface="Alef" panose="00000500000000000000" pitchFamily="2" charset="-79"/>
                    <a:cs typeface="Alef" panose="00000500000000000000" pitchFamily="2" charset="-79"/>
                  </a:rPr>
                  <a:t> can be thought of as effect size estimates.</a:t>
                </a:r>
              </a:p>
              <a:p>
                <a:pPr lvl="1" algn="l" rtl="0"/>
                <a:r>
                  <a:rPr lang="en-US" dirty="0">
                    <a:latin typeface="Alef" panose="00000500000000000000" pitchFamily="2" charset="-79"/>
                    <a:cs typeface="Alef" panose="00000500000000000000" pitchFamily="2" charset="-79"/>
                  </a:rPr>
                  <a:t>Remember: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𝑏</m:t>
                        </m:r>
                      </m:e>
                      <m:sub>
                        <m:r>
                          <a:rPr lang="en-US" i="1">
                            <a:latin typeface="Cambria Math" panose="02040503050406030204" pitchFamily="18" charset="0"/>
                            <a:cs typeface="Arial" panose="020B0604020202020204" pitchFamily="34" charset="0"/>
                          </a:rPr>
                          <m:t>𝑘</m:t>
                        </m:r>
                      </m:sub>
                    </m:sSub>
                    <m:r>
                      <a:rPr lang="en-US" i="1">
                        <a:latin typeface="Cambria Math" panose="02040503050406030204" pitchFamily="18" charset="0"/>
                        <a:cs typeface="Arial" panose="020B0604020202020204" pitchFamily="34" charset="0"/>
                      </a:rPr>
                      <m:t> </m:t>
                    </m:r>
                  </m:oMath>
                </a14:m>
                <a:r>
                  <a:rPr lang="en-US" dirty="0">
                    <a:latin typeface="Alef" panose="00000500000000000000" pitchFamily="2" charset="-79"/>
                    <a:cs typeface="Alef" panose="00000500000000000000" pitchFamily="2" charset="-79"/>
                  </a:rPr>
                  <a:t>- change in y as a function of 1 unit increase in </a:t>
                </a:r>
                <a14:m>
                  <m:oMath xmlns:m="http://schemas.openxmlformats.org/officeDocument/2006/math">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𝑘</m:t>
                        </m:r>
                      </m:sub>
                    </m:sSub>
                  </m:oMath>
                </a14:m>
                <a:endParaRPr lang="en-US" dirty="0">
                  <a:latin typeface="Alef" panose="00000500000000000000" pitchFamily="2" charset="-79"/>
                  <a:cs typeface="Alef" panose="00000500000000000000" pitchFamily="2" charset="-79"/>
                </a:endParaRPr>
              </a:p>
              <a:p>
                <a:pPr lvl="1" algn="l" rtl="0"/>
                <a:r>
                  <a:rPr lang="en-US" dirty="0">
                    <a:latin typeface="Alef" panose="00000500000000000000" pitchFamily="2" charset="-79"/>
                    <a:cs typeface="Alef" panose="00000500000000000000" pitchFamily="2" charset="-79"/>
                  </a:rPr>
                  <a:t>(Can build CIs for them, as well.)</a:t>
                </a:r>
              </a:p>
              <a:p>
                <a:pPr marL="0" indent="0" algn="l" rtl="0">
                  <a:buNone/>
                </a:pPr>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But what about an </a:t>
                </a:r>
                <a:r>
                  <a:rPr lang="en-US" b="1" dirty="0">
                    <a:latin typeface="Alef" panose="00000500000000000000" pitchFamily="2" charset="-79"/>
                    <a:cs typeface="Alef" panose="00000500000000000000" pitchFamily="2" charset="-79"/>
                  </a:rPr>
                  <a:t>effect size estimate for the full model</a:t>
                </a:r>
                <a:r>
                  <a:rPr lang="en-US" dirty="0">
                    <a:latin typeface="Alef" panose="00000500000000000000" pitchFamily="2" charset="-79"/>
                    <a:cs typeface="Alef" panose="00000500000000000000" pitchFamily="2" charset="-79"/>
                  </a:rPr>
                  <a:t>? </a:t>
                </a:r>
              </a:p>
              <a:p>
                <a:pPr lvl="1" algn="l" rtl="0"/>
                <a:r>
                  <a:rPr lang="en-US" dirty="0">
                    <a:latin typeface="Alef" panose="00000500000000000000" pitchFamily="2" charset="-79"/>
                    <a:cs typeface="Alef" panose="00000500000000000000" pitchFamily="2" charset="-79"/>
                  </a:rPr>
                  <a:t>Intuitively, we’d want to use total </a:t>
                </a:r>
                <a14:m>
                  <m:oMath xmlns:m="http://schemas.openxmlformats.org/officeDocument/2006/math">
                    <m:sSup>
                      <m:sSupPr>
                        <m:ctrlPr>
                          <a:rPr lang="en-US" i="1" smtClean="0">
                            <a:latin typeface="Cambria Math" panose="02040503050406030204" pitchFamily="18" charset="0"/>
                            <a:cs typeface="Alef" panose="00000500000000000000" pitchFamily="2" charset="-79"/>
                          </a:rPr>
                        </m:ctrlPr>
                      </m:sSupPr>
                      <m:e>
                        <m:r>
                          <a:rPr lang="en-US" b="0" i="1" smtClean="0">
                            <a:latin typeface="Cambria Math" panose="02040503050406030204" pitchFamily="18" charset="0"/>
                            <a:cs typeface="Alef" panose="00000500000000000000" pitchFamily="2" charset="-79"/>
                          </a:rPr>
                          <m:t>𝑅</m:t>
                        </m:r>
                      </m:e>
                      <m:sup>
                        <m:r>
                          <a:rPr lang="en-US" b="0" i="1" smtClean="0">
                            <a:latin typeface="Cambria Math" panose="02040503050406030204" pitchFamily="18" charset="0"/>
                            <a:cs typeface="Alef" panose="00000500000000000000" pitchFamily="2" charset="-79"/>
                          </a:rPr>
                          <m:t>2</m:t>
                        </m:r>
                      </m:sup>
                    </m:sSup>
                  </m:oMath>
                </a14:m>
                <a:r>
                  <a:rPr lang="en-US" dirty="0">
                    <a:latin typeface="Alef" panose="00000500000000000000" pitchFamily="2" charset="-79"/>
                    <a:cs typeface="Alef" panose="00000500000000000000" pitchFamily="2" charset="-79"/>
                  </a:rPr>
                  <a:t>: </a:t>
                </a:r>
                <a14:m>
                  <m:oMath xmlns:m="http://schemas.openxmlformats.org/officeDocument/2006/math">
                    <m:f>
                      <m:fPr>
                        <m:ctrlPr>
                          <a:rPr lang="en-US" i="1" smtClean="0">
                            <a:latin typeface="Cambria Math" panose="02040503050406030204" pitchFamily="18" charset="0"/>
                            <a:cs typeface="Alef" panose="00000500000000000000" pitchFamily="2" charset="-79"/>
                          </a:rPr>
                        </m:ctrlPr>
                      </m:fPr>
                      <m:num>
                        <m:sSubSup>
                          <m:sSubSupPr>
                            <m:ctrlPr>
                              <a:rPr lang="en-US" i="1" smtClean="0">
                                <a:latin typeface="Cambria Math" panose="02040503050406030204" pitchFamily="18" charset="0"/>
                                <a:cs typeface="Alef" panose="00000500000000000000" pitchFamily="2" charset="-79"/>
                              </a:rPr>
                            </m:ctrlPr>
                          </m:sSubSupPr>
                          <m:e>
                            <m:r>
                              <a:rPr lang="en-US" b="0" i="1" smtClean="0">
                                <a:latin typeface="Cambria Math" panose="02040503050406030204" pitchFamily="18" charset="0"/>
                                <a:cs typeface="Alef" panose="00000500000000000000" pitchFamily="2" charset="-79"/>
                              </a:rPr>
                              <m:t>𝑆</m:t>
                            </m:r>
                          </m:e>
                          <m:sub>
                            <m:acc>
                              <m:accPr>
                                <m:chr m:val="̃"/>
                                <m:ctrlPr>
                                  <a:rPr lang="en-US" i="1" smtClean="0">
                                    <a:latin typeface="Cambria Math" panose="02040503050406030204" pitchFamily="18" charset="0"/>
                                    <a:cs typeface="Alef" panose="00000500000000000000" pitchFamily="2" charset="-79"/>
                                  </a:rPr>
                                </m:ctrlPr>
                              </m:accPr>
                              <m:e>
                                <m:r>
                                  <a:rPr lang="en-US" b="0" i="1" smtClean="0">
                                    <a:latin typeface="Cambria Math" panose="02040503050406030204" pitchFamily="18" charset="0"/>
                                    <a:cs typeface="Alef" panose="00000500000000000000" pitchFamily="2" charset="-79"/>
                                  </a:rPr>
                                  <m:t>𝑦</m:t>
                                </m:r>
                              </m:e>
                            </m:acc>
                          </m:sub>
                          <m:sup>
                            <m:r>
                              <a:rPr lang="en-US" b="0" i="1" smtClean="0">
                                <a:latin typeface="Cambria Math" panose="02040503050406030204" pitchFamily="18" charset="0"/>
                                <a:cs typeface="Alef" panose="00000500000000000000" pitchFamily="2" charset="-79"/>
                              </a:rPr>
                              <m:t>2</m:t>
                            </m:r>
                          </m:sup>
                        </m:sSubSup>
                      </m:num>
                      <m:den>
                        <m:sSubSup>
                          <m:sSubSupPr>
                            <m:ctrlPr>
                              <a:rPr lang="en-US" i="1" smtClean="0">
                                <a:latin typeface="Cambria Math" panose="02040503050406030204" pitchFamily="18" charset="0"/>
                                <a:cs typeface="Alef" panose="00000500000000000000" pitchFamily="2" charset="-79"/>
                              </a:rPr>
                            </m:ctrlPr>
                          </m:sSubSupPr>
                          <m:e>
                            <m:r>
                              <a:rPr lang="en-US" b="0" i="1" smtClean="0">
                                <a:latin typeface="Cambria Math" panose="02040503050406030204" pitchFamily="18" charset="0"/>
                                <a:cs typeface="Alef" panose="00000500000000000000" pitchFamily="2" charset="-79"/>
                              </a:rPr>
                              <m:t>𝑆</m:t>
                            </m:r>
                          </m:e>
                          <m:sub>
                            <m:r>
                              <a:rPr lang="en-US" b="0" i="1" smtClean="0">
                                <a:latin typeface="Cambria Math" panose="02040503050406030204" pitchFamily="18" charset="0"/>
                                <a:cs typeface="Alef" panose="00000500000000000000" pitchFamily="2" charset="-79"/>
                              </a:rPr>
                              <m:t>𝑦</m:t>
                            </m:r>
                          </m:sub>
                          <m:sup>
                            <m:r>
                              <a:rPr lang="en-US" b="0" i="1" smtClean="0">
                                <a:latin typeface="Cambria Math" panose="02040503050406030204" pitchFamily="18" charset="0"/>
                                <a:cs typeface="Alef" panose="00000500000000000000" pitchFamily="2" charset="-79"/>
                              </a:rPr>
                              <m:t>2</m:t>
                            </m:r>
                          </m:sup>
                        </m:sSubSup>
                      </m:den>
                    </m:f>
                    <m:r>
                      <a:rPr lang="en-US" b="0" i="1" smtClean="0">
                        <a:latin typeface="Cambria Math" panose="02040503050406030204" pitchFamily="18" charset="0"/>
                        <a:cs typeface="Alef" panose="00000500000000000000" pitchFamily="2" charset="-79"/>
                      </a:rPr>
                      <m:t>=</m:t>
                    </m:r>
                    <m:f>
                      <m:fPr>
                        <m:ctrlPr>
                          <a:rPr lang="en-US" i="1" smtClean="0">
                            <a:latin typeface="Cambria Math" panose="02040503050406030204" pitchFamily="18" charset="0"/>
                            <a:cs typeface="Alef" panose="00000500000000000000" pitchFamily="2" charset="-79"/>
                          </a:rPr>
                        </m:ctrlPr>
                      </m:fPr>
                      <m:num>
                        <m:r>
                          <a:rPr lang="en-US" b="0" i="1" smtClean="0">
                            <a:latin typeface="Cambria Math" panose="02040503050406030204" pitchFamily="18" charset="0"/>
                            <a:cs typeface="Alef" panose="00000500000000000000" pitchFamily="2" charset="-79"/>
                          </a:rPr>
                          <m:t>𝑆𝑆𝑟𝑒𝑔</m:t>
                        </m:r>
                      </m:num>
                      <m:den>
                        <m:r>
                          <a:rPr lang="en-US" b="0" i="1" smtClean="0">
                            <a:latin typeface="Cambria Math" panose="02040503050406030204" pitchFamily="18" charset="0"/>
                            <a:cs typeface="Alef" panose="00000500000000000000" pitchFamily="2" charset="-79"/>
                          </a:rPr>
                          <m:t>𝑆𝑆𝑡𝑜𝑡𝑎𝑙</m:t>
                        </m:r>
                      </m:den>
                    </m:f>
                    <m:r>
                      <a:rPr lang="en-US" b="0" i="1" smtClean="0">
                        <a:latin typeface="Cambria Math" panose="02040503050406030204" pitchFamily="18" charset="0"/>
                        <a:cs typeface="Alef" panose="00000500000000000000" pitchFamily="2" charset="-79"/>
                      </a:rPr>
                      <m:t>=</m:t>
                    </m:r>
                    <m:f>
                      <m:fPr>
                        <m:ctrlPr>
                          <a:rPr lang="en-US" b="0" i="1" smtClean="0">
                            <a:latin typeface="Cambria Math" panose="02040503050406030204" pitchFamily="18" charset="0"/>
                            <a:cs typeface="Alef" panose="00000500000000000000" pitchFamily="2" charset="-79"/>
                          </a:rPr>
                        </m:ctrlPr>
                      </m:fPr>
                      <m:num>
                        <m:nary>
                          <m:naryPr>
                            <m:chr m:val="∑"/>
                            <m:subHide m:val="on"/>
                            <m:supHide m:val="on"/>
                            <m:ctrlPr>
                              <a:rPr lang="en-US" i="1">
                                <a:latin typeface="Cambria Math" panose="02040503050406030204" pitchFamily="18" charset="0"/>
                                <a:cs typeface="Alef" panose="00000500000000000000" pitchFamily="2" charset="-79"/>
                              </a:rPr>
                            </m:ctrlPr>
                          </m:naryPr>
                          <m:sub/>
                          <m:sup/>
                          <m:e>
                            <m:sSup>
                              <m:sSupPr>
                                <m:ctrlPr>
                                  <a:rPr lang="en-US" i="1">
                                    <a:latin typeface="Cambria Math" panose="02040503050406030204" pitchFamily="18" charset="0"/>
                                    <a:cs typeface="Alef" panose="00000500000000000000" pitchFamily="2" charset="-79"/>
                                  </a:rPr>
                                </m:ctrlPr>
                              </m:sSupPr>
                              <m:e>
                                <m:r>
                                  <a:rPr lang="en-US" i="1">
                                    <a:latin typeface="Cambria Math" panose="02040503050406030204" pitchFamily="18" charset="0"/>
                                    <a:cs typeface="Alef" panose="00000500000000000000" pitchFamily="2" charset="-79"/>
                                  </a:rPr>
                                  <m:t> (</m:t>
                                </m:r>
                                <m:sSub>
                                  <m:sSubPr>
                                    <m:ctrlPr>
                                      <a:rPr lang="en-US" i="1">
                                        <a:latin typeface="Cambria Math" panose="02040503050406030204" pitchFamily="18" charset="0"/>
                                        <a:cs typeface="Alef" panose="00000500000000000000" pitchFamily="2" charset="-79"/>
                                      </a:rPr>
                                    </m:ctrlPr>
                                  </m:sSubPr>
                                  <m:e>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𝑦</m:t>
                                        </m:r>
                                      </m:e>
                                    </m:acc>
                                  </m:e>
                                  <m:sub>
                                    <m:r>
                                      <a:rPr lang="en-US" i="1">
                                        <a:latin typeface="Cambria Math" panose="02040503050406030204" pitchFamily="18" charset="0"/>
                                        <a:cs typeface="Alef" panose="00000500000000000000" pitchFamily="2" charset="-79"/>
                                      </a:rPr>
                                      <m:t>𝑖</m:t>
                                    </m:r>
                                  </m:sub>
                                </m:sSub>
                                <m:r>
                                  <a:rPr lang="en-US" i="1">
                                    <a:latin typeface="Cambria Math" panose="02040503050406030204" pitchFamily="18" charset="0"/>
                                    <a:cs typeface="Alef" panose="00000500000000000000" pitchFamily="2" charset="-79"/>
                                  </a:rPr>
                                  <m:t>−</m:t>
                                </m:r>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𝑦</m:t>
                                    </m:r>
                                  </m:e>
                                </m:acc>
                                <m:r>
                                  <a:rPr lang="en-US" i="1">
                                    <a:latin typeface="Cambria Math" panose="02040503050406030204" pitchFamily="18" charset="0"/>
                                    <a:cs typeface="Alef" panose="00000500000000000000" pitchFamily="2" charset="-79"/>
                                  </a:rPr>
                                  <m:t>)</m:t>
                                </m:r>
                              </m:e>
                              <m:sup>
                                <m:r>
                                  <a:rPr lang="en-US" i="1">
                                    <a:latin typeface="Cambria Math" panose="02040503050406030204" pitchFamily="18" charset="0"/>
                                    <a:cs typeface="Alef" panose="00000500000000000000" pitchFamily="2" charset="-79"/>
                                  </a:rPr>
                                  <m:t>2</m:t>
                                </m:r>
                              </m:sup>
                            </m:sSup>
                          </m:e>
                        </m:nary>
                      </m:num>
                      <m:den>
                        <m:nary>
                          <m:naryPr>
                            <m:chr m:val="∑"/>
                            <m:subHide m:val="on"/>
                            <m:supHide m:val="on"/>
                            <m:ctrlPr>
                              <a:rPr lang="en-US" i="1">
                                <a:latin typeface="Cambria Math" panose="02040503050406030204" pitchFamily="18" charset="0"/>
                                <a:cs typeface="Alef" panose="00000500000000000000" pitchFamily="2" charset="-79"/>
                              </a:rPr>
                            </m:ctrlPr>
                          </m:naryPr>
                          <m:sub/>
                          <m:sup/>
                          <m:e>
                            <m:sSup>
                              <m:sSupPr>
                                <m:ctrlPr>
                                  <a:rPr lang="en-US" i="1">
                                    <a:latin typeface="Cambria Math" panose="02040503050406030204" pitchFamily="18" charset="0"/>
                                    <a:cs typeface="Alef" panose="00000500000000000000" pitchFamily="2" charset="-79"/>
                                  </a:rPr>
                                </m:ctrlPr>
                              </m:sSupPr>
                              <m:e>
                                <m:r>
                                  <a:rPr lang="en-US" i="1">
                                    <a:latin typeface="Cambria Math" panose="02040503050406030204" pitchFamily="18" charset="0"/>
                                    <a:cs typeface="Alef" panose="00000500000000000000" pitchFamily="2" charset="-79"/>
                                  </a:rPr>
                                  <m:t> (</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𝑦</m:t>
                                    </m:r>
                                  </m:e>
                                  <m:sub>
                                    <m:r>
                                      <a:rPr lang="en-US" i="1">
                                        <a:latin typeface="Cambria Math" panose="02040503050406030204" pitchFamily="18" charset="0"/>
                                        <a:cs typeface="Alef" panose="00000500000000000000" pitchFamily="2" charset="-79"/>
                                      </a:rPr>
                                      <m:t>𝑖</m:t>
                                    </m:r>
                                  </m:sub>
                                </m:sSub>
                                <m:r>
                                  <a:rPr lang="en-US" i="1">
                                    <a:latin typeface="Cambria Math" panose="02040503050406030204" pitchFamily="18" charset="0"/>
                                    <a:cs typeface="Alef" panose="00000500000000000000" pitchFamily="2" charset="-79"/>
                                  </a:rPr>
                                  <m:t>−</m:t>
                                </m:r>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𝑦</m:t>
                                    </m:r>
                                  </m:e>
                                </m:acc>
                                <m:r>
                                  <a:rPr lang="en-US" i="1">
                                    <a:latin typeface="Cambria Math" panose="02040503050406030204" pitchFamily="18" charset="0"/>
                                    <a:cs typeface="Alef" panose="00000500000000000000" pitchFamily="2" charset="-79"/>
                                  </a:rPr>
                                  <m:t>)</m:t>
                                </m:r>
                              </m:e>
                              <m:sup>
                                <m:r>
                                  <a:rPr lang="en-US" i="1">
                                    <a:latin typeface="Cambria Math" panose="02040503050406030204" pitchFamily="18" charset="0"/>
                                    <a:cs typeface="Alef" panose="00000500000000000000" pitchFamily="2" charset="-79"/>
                                  </a:rPr>
                                  <m:t>2</m:t>
                                </m:r>
                              </m:sup>
                            </m:sSup>
                          </m:e>
                        </m:nary>
                      </m:den>
                    </m:f>
                  </m:oMath>
                </a14:m>
                <a:r>
                  <a:rPr lang="en-US" dirty="0">
                    <a:latin typeface="Alef" panose="00000500000000000000" pitchFamily="2" charset="-79"/>
                    <a:cs typeface="Alef" panose="00000500000000000000" pitchFamily="2" charset="-79"/>
                  </a:rPr>
                  <a:t> </a:t>
                </a:r>
                <a:r>
                  <a:rPr lang="en-US" sz="2000" dirty="0">
                    <a:latin typeface="Alef" panose="00000500000000000000" pitchFamily="2" charset="-79"/>
                    <a:cs typeface="Alef" panose="00000500000000000000" pitchFamily="2" charset="-79"/>
                  </a:rPr>
                  <a:t>(same as in a simple model).</a:t>
                </a:r>
                <a:endParaRPr lang="en-US" dirty="0">
                  <a:latin typeface="Alef" panose="00000500000000000000" pitchFamily="2" charset="-79"/>
                  <a:cs typeface="Alef" panose="00000500000000000000" pitchFamily="2" charset="-79"/>
                </a:endParaRPr>
              </a:p>
              <a:p>
                <a:pPr lvl="1" algn="l" rtl="0"/>
                <a:r>
                  <a:rPr lang="en-US" dirty="0">
                    <a:latin typeface="Alef" panose="00000500000000000000" pitchFamily="2" charset="-79"/>
                    <a:cs typeface="Alef" panose="00000500000000000000" pitchFamily="2" charset="-79"/>
                  </a:rPr>
                  <a:t>Problem is: </a:t>
                </a:r>
                <a14:m>
                  <m:oMath xmlns:m="http://schemas.openxmlformats.org/officeDocument/2006/math">
                    <m:sSup>
                      <m:sSupPr>
                        <m:ctrlPr>
                          <a:rPr lang="en-US" b="1" i="1" smtClean="0">
                            <a:latin typeface="Cambria Math" panose="02040503050406030204" pitchFamily="18" charset="0"/>
                            <a:cs typeface="Alef" panose="00000500000000000000" pitchFamily="2" charset="-79"/>
                          </a:rPr>
                        </m:ctrlPr>
                      </m:sSupPr>
                      <m:e>
                        <m:r>
                          <a:rPr lang="en-US" b="1" i="1" smtClean="0">
                            <a:latin typeface="Cambria Math" panose="02040503050406030204" pitchFamily="18" charset="0"/>
                            <a:cs typeface="Alef" panose="00000500000000000000" pitchFamily="2" charset="-79"/>
                          </a:rPr>
                          <m:t>𝑹</m:t>
                        </m:r>
                      </m:e>
                      <m:sup>
                        <m:r>
                          <a:rPr lang="en-US" b="1" i="1" smtClean="0">
                            <a:latin typeface="Cambria Math" panose="02040503050406030204" pitchFamily="18" charset="0"/>
                            <a:cs typeface="Alef" panose="00000500000000000000" pitchFamily="2" charset="-79"/>
                          </a:rPr>
                          <m:t>𝟐</m:t>
                        </m:r>
                      </m:sup>
                    </m:sSup>
                  </m:oMath>
                </a14:m>
                <a:r>
                  <a:rPr lang="en-US" b="1" dirty="0">
                    <a:latin typeface="Alef" panose="00000500000000000000" pitchFamily="2" charset="-79"/>
                    <a:cs typeface="Alef" panose="00000500000000000000" pitchFamily="2" charset="-79"/>
                  </a:rPr>
                  <a:t> is biased </a:t>
                </a:r>
                <a:r>
                  <a:rPr lang="en-US" dirty="0">
                    <a:latin typeface="Alef" panose="00000500000000000000" pitchFamily="2" charset="-79"/>
                    <a:cs typeface="Alef" panose="00000500000000000000" pitchFamily="2" charset="-79"/>
                  </a:rPr>
                  <a:t>– with more and more predictors, we will explain </a:t>
                </a:r>
                <a:r>
                  <a:rPr lang="en-US" i="1" dirty="0">
                    <a:latin typeface="Alef" panose="00000500000000000000" pitchFamily="2" charset="-79"/>
                    <a:cs typeface="Alef" panose="00000500000000000000" pitchFamily="2" charset="-79"/>
                  </a:rPr>
                  <a:t>something </a:t>
                </a:r>
                <a:r>
                  <a:rPr lang="en-US" dirty="0">
                    <a:latin typeface="Alef" panose="00000500000000000000" pitchFamily="2" charset="-79"/>
                    <a:cs typeface="Alef" panose="00000500000000000000" pitchFamily="2" charset="-79"/>
                  </a:rPr>
                  <a:t>on average even if H0 it true.</a:t>
                </a:r>
              </a:p>
              <a:p>
                <a:pPr lvl="2" algn="l" rtl="0"/>
                <a:r>
                  <a:rPr lang="en-US" sz="2300" dirty="0">
                    <a:latin typeface="Alef" panose="00000500000000000000" pitchFamily="2" charset="-79"/>
                    <a:cs typeface="Alef" panose="00000500000000000000" pitchFamily="2" charset="-79"/>
                  </a:rPr>
                  <a:t>“capitalization of chance”. Intuitively, </a:t>
                </a:r>
                <a14:m>
                  <m:oMath xmlns:m="http://schemas.openxmlformats.org/officeDocument/2006/math">
                    <m:sSup>
                      <m:sSupPr>
                        <m:ctrlPr>
                          <a:rPr lang="en-US" sz="2300" i="1" smtClean="0">
                            <a:latin typeface="Cambria Math" panose="02040503050406030204" pitchFamily="18" charset="0"/>
                            <a:cs typeface="Alef" panose="00000500000000000000" pitchFamily="2" charset="-79"/>
                          </a:rPr>
                        </m:ctrlPr>
                      </m:sSupPr>
                      <m:e>
                        <m:r>
                          <a:rPr lang="en-US" sz="2300" b="0" i="1" smtClean="0">
                            <a:latin typeface="Cambria Math" panose="02040503050406030204" pitchFamily="18" charset="0"/>
                            <a:cs typeface="Alef" panose="00000500000000000000" pitchFamily="2" charset="-79"/>
                          </a:rPr>
                          <m:t>𝑅</m:t>
                        </m:r>
                      </m:e>
                      <m:sup>
                        <m:r>
                          <a:rPr lang="en-US" sz="2300" b="0" i="1" smtClean="0">
                            <a:latin typeface="Cambria Math" panose="02040503050406030204" pitchFamily="18" charset="0"/>
                            <a:cs typeface="Alef" panose="00000500000000000000" pitchFamily="2" charset="-79"/>
                          </a:rPr>
                          <m:t>2</m:t>
                        </m:r>
                      </m:sup>
                    </m:sSup>
                  </m:oMath>
                </a14:m>
                <a:r>
                  <a:rPr lang="en-US" sz="2300" dirty="0">
                    <a:latin typeface="Alef" panose="00000500000000000000" pitchFamily="2" charset="-79"/>
                    <a:cs typeface="Alef" panose="00000500000000000000" pitchFamily="2" charset="-79"/>
                  </a:rPr>
                  <a:t> is always</a:t>
                </a:r>
                <a:r>
                  <a:rPr lang="en-US" sz="2300" dirty="0">
                    <a:cs typeface="Alef" panose="00000500000000000000" pitchFamily="2" charset="-79"/>
                  </a:rPr>
                  <a:t> </a:t>
                </a:r>
                <a14:m>
                  <m:oMath xmlns:m="http://schemas.openxmlformats.org/officeDocument/2006/math">
                    <m:r>
                      <a:rPr lang="en-US" sz="2300" i="1">
                        <a:latin typeface="Cambria Math" panose="02040503050406030204" pitchFamily="18" charset="0"/>
                        <a:cs typeface="Alef" panose="00000500000000000000" pitchFamily="2" charset="-79"/>
                      </a:rPr>
                      <m:t>≥</m:t>
                    </m:r>
                    <m:r>
                      <a:rPr lang="en-US" sz="2300" b="0" i="1" smtClean="0">
                        <a:latin typeface="Cambria Math" panose="02040503050406030204" pitchFamily="18" charset="0"/>
                        <a:cs typeface="Alef" panose="00000500000000000000" pitchFamily="2" charset="-79"/>
                      </a:rPr>
                      <m:t>0</m:t>
                    </m:r>
                  </m:oMath>
                </a14:m>
                <a:r>
                  <a:rPr lang="en-US" sz="2300" dirty="0">
                    <a:latin typeface="Alef" panose="00000500000000000000" pitchFamily="2" charset="-79"/>
                    <a:cs typeface="Alef" panose="00000500000000000000" pitchFamily="2" charset="-79"/>
                  </a:rPr>
                  <a:t>, hence mean is larger than 0.</a:t>
                </a:r>
              </a:p>
              <a:p>
                <a:pPr lvl="3" algn="l" rtl="0"/>
                <a:r>
                  <a:rPr lang="en-US" sz="2000" dirty="0">
                    <a:latin typeface="Alef" panose="00000500000000000000" pitchFamily="2" charset="-79"/>
                    <a:cs typeface="Alef" panose="00000500000000000000" pitchFamily="2" charset="-79"/>
                  </a:rPr>
                  <a:t>Under H0, a model with 5 predictors will have larger </a:t>
                </a:r>
                <a14:m>
                  <m:oMath xmlns:m="http://schemas.openxmlformats.org/officeDocument/2006/math">
                    <m:sSup>
                      <m:sSupPr>
                        <m:ctrlPr>
                          <a:rPr lang="en-US" sz="2000" i="1">
                            <a:latin typeface="Cambria Math" panose="02040503050406030204" pitchFamily="18" charset="0"/>
                            <a:cs typeface="Alef" panose="00000500000000000000" pitchFamily="2" charset="-79"/>
                          </a:rPr>
                        </m:ctrlPr>
                      </m:sSupPr>
                      <m:e>
                        <m:r>
                          <a:rPr lang="en-US" sz="2000" i="1">
                            <a:latin typeface="Cambria Math" panose="02040503050406030204" pitchFamily="18" charset="0"/>
                            <a:cs typeface="Alef" panose="00000500000000000000" pitchFamily="2" charset="-79"/>
                          </a:rPr>
                          <m:t>𝑅</m:t>
                        </m:r>
                      </m:e>
                      <m:sup>
                        <m:r>
                          <a:rPr lang="en-US" sz="2000" i="1">
                            <a:latin typeface="Cambria Math" panose="02040503050406030204" pitchFamily="18" charset="0"/>
                            <a:cs typeface="Alef" panose="00000500000000000000" pitchFamily="2" charset="-79"/>
                          </a:rPr>
                          <m:t>2</m:t>
                        </m:r>
                      </m:sup>
                    </m:sSup>
                    <m:r>
                      <a:rPr lang="en-US" sz="2000" i="1">
                        <a:latin typeface="Cambria Math" panose="02040503050406030204" pitchFamily="18" charset="0"/>
                        <a:cs typeface="Alef" panose="00000500000000000000" pitchFamily="2" charset="-79"/>
                      </a:rPr>
                      <m:t> </m:t>
                    </m:r>
                  </m:oMath>
                </a14:m>
                <a:r>
                  <a:rPr lang="en-US" sz="2000" dirty="0">
                    <a:latin typeface="Alef" panose="00000500000000000000" pitchFamily="2" charset="-79"/>
                    <a:cs typeface="Alef" panose="00000500000000000000" pitchFamily="2" charset="-79"/>
                  </a:rPr>
                  <a:t>than a model with 2 predictors. </a:t>
                </a:r>
                <a:endParaRPr lang="en-US" sz="2100" dirty="0">
                  <a:latin typeface="Alef" panose="00000500000000000000" pitchFamily="2" charset="-79"/>
                  <a:cs typeface="Alef" panose="00000500000000000000" pitchFamily="2" charset="-79"/>
                </a:endParaRPr>
              </a:p>
              <a:p>
                <a:pPr lvl="2" algn="l" rtl="0"/>
                <a:r>
                  <a:rPr lang="en-US" sz="2300" dirty="0">
                    <a:latin typeface="Alef" panose="00000500000000000000" pitchFamily="2" charset="-79"/>
                    <a:cs typeface="Alef" panose="00000500000000000000" pitchFamily="2" charset="-79"/>
                  </a:rPr>
                  <a:t>Can be shown that: </a:t>
                </a:r>
                <a14:m>
                  <m:oMath xmlns:m="http://schemas.openxmlformats.org/officeDocument/2006/math">
                    <m:r>
                      <a:rPr lang="en-US" sz="2300" b="0" i="1" smtClean="0">
                        <a:latin typeface="Cambria Math" panose="02040503050406030204" pitchFamily="18" charset="0"/>
                        <a:cs typeface="Alef" panose="00000500000000000000" pitchFamily="2" charset="-79"/>
                      </a:rPr>
                      <m:t>𝐸</m:t>
                    </m:r>
                    <m:d>
                      <m:dPr>
                        <m:ctrlPr>
                          <a:rPr lang="en-US" sz="2300" b="0" i="1" smtClean="0">
                            <a:latin typeface="Cambria Math" panose="02040503050406030204" pitchFamily="18" charset="0"/>
                            <a:cs typeface="Alef" panose="00000500000000000000" pitchFamily="2" charset="-79"/>
                          </a:rPr>
                        </m:ctrlPr>
                      </m:dPr>
                      <m:e>
                        <m:sSup>
                          <m:sSupPr>
                            <m:ctrlPr>
                              <a:rPr lang="en-US" sz="2300" b="0" i="1" smtClean="0">
                                <a:latin typeface="Cambria Math" panose="02040503050406030204" pitchFamily="18" charset="0"/>
                                <a:cs typeface="Alef" panose="00000500000000000000" pitchFamily="2" charset="-79"/>
                              </a:rPr>
                            </m:ctrlPr>
                          </m:sSupPr>
                          <m:e>
                            <m:r>
                              <a:rPr lang="en-US" sz="2300" b="0" i="1" smtClean="0">
                                <a:latin typeface="Cambria Math" panose="02040503050406030204" pitchFamily="18" charset="0"/>
                                <a:cs typeface="Alef" panose="00000500000000000000" pitchFamily="2" charset="-79"/>
                              </a:rPr>
                              <m:t>𝑅</m:t>
                            </m:r>
                          </m:e>
                          <m:sup>
                            <m:r>
                              <a:rPr lang="en-US" sz="2300" b="0" i="1" smtClean="0">
                                <a:latin typeface="Cambria Math" panose="02040503050406030204" pitchFamily="18" charset="0"/>
                                <a:cs typeface="Alef" panose="00000500000000000000" pitchFamily="2" charset="-79"/>
                              </a:rPr>
                              <m:t>2</m:t>
                            </m:r>
                          </m:sup>
                        </m:sSup>
                      </m:e>
                    </m:d>
                    <m:sSup>
                      <m:sSupPr>
                        <m:ctrlPr>
                          <a:rPr lang="en-US" sz="2300" b="0" i="1" smtClean="0">
                            <a:latin typeface="Cambria Math" panose="02040503050406030204" pitchFamily="18" charset="0"/>
                            <a:cs typeface="Alef" panose="00000500000000000000" pitchFamily="2" charset="-79"/>
                          </a:rPr>
                        </m:ctrlPr>
                      </m:sSupPr>
                      <m:e>
                        <m:r>
                          <a:rPr lang="en-US" sz="2300" b="0" i="1" smtClean="0">
                            <a:latin typeface="Cambria Math" panose="02040503050406030204" pitchFamily="18" charset="0"/>
                            <a:cs typeface="Alef" panose="00000500000000000000" pitchFamily="2" charset="-79"/>
                          </a:rPr>
                          <m:t>&gt;</m:t>
                        </m:r>
                      </m:e>
                      <m:sup>
                        <m:r>
                          <a:rPr lang="en-US" sz="2300" b="0" i="1" smtClean="0">
                            <a:latin typeface="Cambria Math" panose="02040503050406030204" pitchFamily="18" charset="0"/>
                            <a:cs typeface="Alef" panose="00000500000000000000" pitchFamily="2" charset="-79"/>
                          </a:rPr>
                          <m:t>𝐻</m:t>
                        </m:r>
                        <m:r>
                          <a:rPr lang="en-US" sz="2300" b="0" i="1" smtClean="0">
                            <a:latin typeface="Cambria Math" panose="02040503050406030204" pitchFamily="18" charset="0"/>
                            <a:cs typeface="Alef" panose="00000500000000000000" pitchFamily="2" charset="-79"/>
                          </a:rPr>
                          <m:t>0</m:t>
                        </m:r>
                      </m:sup>
                    </m:sSup>
                    <m:r>
                      <a:rPr lang="en-US" sz="2300" b="0" i="1" smtClean="0">
                        <a:latin typeface="Cambria Math" panose="02040503050406030204" pitchFamily="18" charset="0"/>
                        <a:cs typeface="Alef" panose="00000500000000000000" pitchFamily="2" charset="-79"/>
                      </a:rPr>
                      <m:t>0</m:t>
                    </m:r>
                  </m:oMath>
                </a14:m>
                <a:endParaRPr lang="en-US" sz="2300" b="0" dirty="0">
                  <a:latin typeface="Alef" panose="00000500000000000000" pitchFamily="2" charset="-79"/>
                  <a:cs typeface="Alef" panose="00000500000000000000" pitchFamily="2" charset="-79"/>
                </a:endParaRPr>
              </a:p>
              <a:p>
                <a:pPr lvl="1" algn="l" rtl="0"/>
                <a:r>
                  <a:rPr lang="en-US" dirty="0">
                    <a:latin typeface="Alef" panose="00000500000000000000" pitchFamily="2" charset="-79"/>
                    <a:cs typeface="Alef" panose="00000500000000000000" pitchFamily="2" charset="-79"/>
                  </a:rPr>
                  <a:t>The solution: </a:t>
                </a:r>
                <a:r>
                  <a:rPr lang="en-US" b="1" dirty="0">
                    <a:latin typeface="Alef" panose="00000500000000000000" pitchFamily="2" charset="-79"/>
                    <a:cs typeface="Alef" panose="00000500000000000000" pitchFamily="2" charset="-79"/>
                  </a:rPr>
                  <a:t>adjusted-</a:t>
                </a:r>
                <a14:m>
                  <m:oMath xmlns:m="http://schemas.openxmlformats.org/officeDocument/2006/math">
                    <m:sSup>
                      <m:sSupPr>
                        <m:ctrlPr>
                          <a:rPr lang="en-US" b="1" i="1" smtClean="0">
                            <a:latin typeface="Cambria Math" panose="02040503050406030204" pitchFamily="18" charset="0"/>
                            <a:cs typeface="Alef" panose="00000500000000000000" pitchFamily="2" charset="-79"/>
                          </a:rPr>
                        </m:ctrlPr>
                      </m:sSupPr>
                      <m:e>
                        <m:r>
                          <a:rPr lang="en-US" b="1" i="1" smtClean="0">
                            <a:latin typeface="Cambria Math" panose="02040503050406030204" pitchFamily="18" charset="0"/>
                            <a:cs typeface="Alef" panose="00000500000000000000" pitchFamily="2" charset="-79"/>
                          </a:rPr>
                          <m:t>𝑹</m:t>
                        </m:r>
                      </m:e>
                      <m:sup>
                        <m:r>
                          <a:rPr lang="en-US" b="1" i="1" smtClean="0">
                            <a:latin typeface="Cambria Math" panose="02040503050406030204" pitchFamily="18" charset="0"/>
                            <a:cs typeface="Alef" panose="00000500000000000000" pitchFamily="2" charset="-79"/>
                          </a:rPr>
                          <m:t>𝟐</m:t>
                        </m:r>
                      </m:sup>
                    </m:sSup>
                  </m:oMath>
                </a14:m>
                <a:r>
                  <a:rPr lang="en-US" dirty="0">
                    <a:latin typeface="Alef" panose="00000500000000000000" pitchFamily="2" charset="-79"/>
                    <a:cs typeface="Alef" panose="00000500000000000000" pitchFamily="2" charset="-79"/>
                  </a:rPr>
                  <a:t>: </a:t>
                </a:r>
                <a14:m>
                  <m:oMath xmlns:m="http://schemas.openxmlformats.org/officeDocument/2006/math">
                    <m:r>
                      <a:rPr lang="en-US" b="0" i="1" smtClean="0">
                        <a:latin typeface="Cambria Math" panose="02040503050406030204" pitchFamily="18" charset="0"/>
                        <a:cs typeface="Alef" panose="00000500000000000000" pitchFamily="2" charset="-79"/>
                      </a:rPr>
                      <m:t>1</m:t>
                    </m:r>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1</m:t>
                    </m:r>
                    <m:r>
                      <a:rPr lang="en-US" b="0" i="1" smtClean="0">
                        <a:latin typeface="Cambria Math" panose="02040503050406030204" pitchFamily="18" charset="0"/>
                        <a:cs typeface="Alef" panose="00000500000000000000" pitchFamily="2" charset="-79"/>
                      </a:rPr>
                      <m:t>−</m:t>
                    </m:r>
                    <m:sSup>
                      <m:sSupPr>
                        <m:ctrlPr>
                          <a:rPr lang="en-US" i="1">
                            <a:latin typeface="Cambria Math" panose="02040503050406030204" pitchFamily="18" charset="0"/>
                            <a:cs typeface="Alef" panose="00000500000000000000" pitchFamily="2" charset="-79"/>
                          </a:rPr>
                        </m:ctrlPr>
                      </m:sSupPr>
                      <m:e>
                        <m:r>
                          <a:rPr lang="en-US" i="1">
                            <a:latin typeface="Cambria Math" panose="02040503050406030204" pitchFamily="18" charset="0"/>
                            <a:cs typeface="Alef" panose="00000500000000000000" pitchFamily="2" charset="-79"/>
                          </a:rPr>
                          <m:t>𝑅</m:t>
                        </m:r>
                      </m:e>
                      <m:sup>
                        <m:r>
                          <a:rPr lang="en-US" i="1">
                            <a:latin typeface="Cambria Math" panose="02040503050406030204" pitchFamily="18" charset="0"/>
                            <a:cs typeface="Alef" panose="00000500000000000000" pitchFamily="2" charset="-79"/>
                          </a:rPr>
                          <m:t>2</m:t>
                        </m:r>
                      </m:sup>
                    </m:sSup>
                    <m:r>
                      <a:rPr lang="en-US" b="0" i="1" smtClean="0">
                        <a:latin typeface="Cambria Math" panose="02040503050406030204" pitchFamily="18" charset="0"/>
                        <a:cs typeface="Alef" panose="00000500000000000000" pitchFamily="2" charset="-79"/>
                      </a:rPr>
                      <m:t>)</m:t>
                    </m:r>
                    <m:f>
                      <m:fPr>
                        <m:ctrlPr>
                          <a:rPr lang="en-US" b="0" i="1" smtClean="0">
                            <a:latin typeface="Cambria Math" panose="02040503050406030204" pitchFamily="18" charset="0"/>
                            <a:cs typeface="Alef" panose="00000500000000000000" pitchFamily="2" charset="-79"/>
                          </a:rPr>
                        </m:ctrlPr>
                      </m:fPr>
                      <m:num>
                        <m:r>
                          <a:rPr lang="en-US" b="0" i="1" smtClean="0">
                            <a:latin typeface="Cambria Math" panose="02040503050406030204" pitchFamily="18" charset="0"/>
                            <a:cs typeface="Alef" panose="00000500000000000000" pitchFamily="2" charset="-79"/>
                          </a:rPr>
                          <m:t>𝑁</m:t>
                        </m:r>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1</m:t>
                        </m:r>
                      </m:num>
                      <m:den>
                        <m:r>
                          <a:rPr lang="en-US" b="0" i="1" smtClean="0">
                            <a:latin typeface="Cambria Math" panose="02040503050406030204" pitchFamily="18" charset="0"/>
                            <a:cs typeface="Alef" panose="00000500000000000000" pitchFamily="2" charset="-79"/>
                          </a:rPr>
                          <m:t>𝑁</m:t>
                        </m:r>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𝑝</m:t>
                        </m:r>
                      </m:den>
                    </m:f>
                  </m:oMath>
                </a14:m>
                <a:r>
                  <a:rPr lang="en-US" dirty="0">
                    <a:latin typeface="Alef" panose="00000500000000000000" pitchFamily="2" charset="-79"/>
                    <a:cs typeface="Alef" panose="00000500000000000000" pitchFamily="2" charset="-79"/>
                  </a:rPr>
                  <a:t> (unbiased)</a:t>
                </a: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187926" y="1474470"/>
                <a:ext cx="11816148" cy="5269230"/>
              </a:xfrm>
              <a:blipFill>
                <a:blip r:embed="rId3"/>
                <a:stretch>
                  <a:fillRect l="-826" t="-2083"/>
                </a:stretch>
              </a:blipFill>
            </p:spPr>
            <p:txBody>
              <a:bodyPr/>
              <a:lstStyle/>
              <a:p>
                <a:r>
                  <a:rPr lang="en-US">
                    <a:noFill/>
                  </a:rPr>
                  <a:t> </a:t>
                </a:r>
              </a:p>
            </p:txBody>
          </p:sp>
        </mc:Fallback>
      </mc:AlternateContent>
    </p:spTree>
    <p:extLst>
      <p:ext uri="{BB962C8B-B14F-4D97-AF65-F5344CB8AC3E}">
        <p14:creationId xmlns:p14="http://schemas.microsoft.com/office/powerpoint/2010/main" val="141218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Multiple Regression in R</a:t>
            </a:r>
            <a:endParaRPr lang="he-IL" sz="4000" dirty="0">
              <a:latin typeface="Alef" panose="00000500000000000000" pitchFamily="2" charset="-79"/>
              <a:cs typeface="Alef" panose="00000500000000000000" pitchFamily="2" charset="-79"/>
            </a:endParaRPr>
          </a:p>
        </p:txBody>
      </p:sp>
      <p:pic>
        <p:nvPicPr>
          <p:cNvPr id="8" name="Picture 7">
            <a:extLst>
              <a:ext uri="{FF2B5EF4-FFF2-40B4-BE49-F238E27FC236}">
                <a16:creationId xmlns:a16="http://schemas.microsoft.com/office/drawing/2014/main" id="{F4602B9E-4894-1E9F-0A3E-40CCFA353902}"/>
              </a:ext>
            </a:extLst>
          </p:cNvPr>
          <p:cNvPicPr>
            <a:picLocks noChangeAspect="1"/>
          </p:cNvPicPr>
          <p:nvPr/>
        </p:nvPicPr>
        <p:blipFill rotWithShape="1">
          <a:blip r:embed="rId3"/>
          <a:srcRect l="1167" t="10185" r="74896" b="27592"/>
          <a:stretch/>
        </p:blipFill>
        <p:spPr>
          <a:xfrm>
            <a:off x="1016000" y="1940248"/>
            <a:ext cx="3111500" cy="4549452"/>
          </a:xfrm>
          <a:prstGeom prst="rect">
            <a:avLst/>
          </a:prstGeom>
        </p:spPr>
      </p:pic>
      <p:sp>
        <p:nvSpPr>
          <p:cNvPr id="12" name="TextBox 11">
            <a:extLst>
              <a:ext uri="{FF2B5EF4-FFF2-40B4-BE49-F238E27FC236}">
                <a16:creationId xmlns:a16="http://schemas.microsoft.com/office/drawing/2014/main" id="{97A9466B-2604-70CE-DC19-05AD085C3963}"/>
              </a:ext>
            </a:extLst>
          </p:cNvPr>
          <p:cNvSpPr txBox="1"/>
          <p:nvPr/>
        </p:nvSpPr>
        <p:spPr>
          <a:xfrm>
            <a:off x="588233" y="1445389"/>
            <a:ext cx="2143537" cy="400110"/>
          </a:xfrm>
          <a:prstGeom prst="rect">
            <a:avLst/>
          </a:prstGeom>
          <a:noFill/>
        </p:spPr>
        <p:txBody>
          <a:bodyPr wrap="none" rtlCol="0">
            <a:spAutoFit/>
          </a:bodyPr>
          <a:lstStyle/>
          <a:p>
            <a:pPr algn="l" rtl="0"/>
            <a:r>
              <a:rPr lang="en-US" sz="2000" b="1" dirty="0">
                <a:latin typeface="Alef" panose="00000500000000000000" pitchFamily="2" charset="-79"/>
                <a:cs typeface="Alef" panose="00000500000000000000" pitchFamily="2" charset="-79"/>
              </a:rPr>
              <a:t>Our </a:t>
            </a:r>
            <a:r>
              <a:rPr lang="en-US" sz="2000" b="1" dirty="0" err="1">
                <a:latin typeface="Alef" panose="00000500000000000000" pitchFamily="2" charset="-79"/>
                <a:cs typeface="Alef" panose="00000500000000000000" pitchFamily="2" charset="-79"/>
              </a:rPr>
              <a:t>dataframe</a:t>
            </a:r>
            <a:r>
              <a:rPr lang="en-US" sz="2000" b="1" dirty="0">
                <a:latin typeface="Alef" panose="00000500000000000000" pitchFamily="2" charset="-79"/>
                <a:cs typeface="Alef" panose="00000500000000000000" pitchFamily="2" charset="-79"/>
              </a:rPr>
              <a:t>:</a:t>
            </a:r>
          </a:p>
        </p:txBody>
      </p:sp>
      <p:sp>
        <p:nvSpPr>
          <p:cNvPr id="13" name="TextBox 12">
            <a:extLst>
              <a:ext uri="{FF2B5EF4-FFF2-40B4-BE49-F238E27FC236}">
                <a16:creationId xmlns:a16="http://schemas.microsoft.com/office/drawing/2014/main" id="{CAAACB9B-E18A-A653-F0D1-E3B98C84C98F}"/>
              </a:ext>
            </a:extLst>
          </p:cNvPr>
          <p:cNvSpPr txBox="1"/>
          <p:nvPr/>
        </p:nvSpPr>
        <p:spPr>
          <a:xfrm>
            <a:off x="5971016" y="1137612"/>
            <a:ext cx="5828777" cy="707886"/>
          </a:xfrm>
          <a:prstGeom prst="rect">
            <a:avLst/>
          </a:prstGeom>
          <a:noFill/>
        </p:spPr>
        <p:txBody>
          <a:bodyPr wrap="square" rtlCol="0">
            <a:spAutoFit/>
          </a:bodyPr>
          <a:lstStyle/>
          <a:p>
            <a:pPr algn="l" rtl="0"/>
            <a:r>
              <a:rPr lang="en-US" sz="2000" b="1" dirty="0">
                <a:latin typeface="Alef" panose="00000500000000000000" pitchFamily="2" charset="-79"/>
                <a:cs typeface="Alef" panose="00000500000000000000" pitchFamily="2" charset="-79"/>
              </a:rPr>
              <a:t>Before running the model, let’s look at the correlations between the three variables:</a:t>
            </a:r>
          </a:p>
        </p:txBody>
      </p:sp>
      <p:pic>
        <p:nvPicPr>
          <p:cNvPr id="15" name="Picture 14">
            <a:extLst>
              <a:ext uri="{FF2B5EF4-FFF2-40B4-BE49-F238E27FC236}">
                <a16:creationId xmlns:a16="http://schemas.microsoft.com/office/drawing/2014/main" id="{6BAC7A57-7B96-903D-57A1-1475775D7ACD}"/>
              </a:ext>
            </a:extLst>
          </p:cNvPr>
          <p:cNvPicPr>
            <a:picLocks noChangeAspect="1"/>
          </p:cNvPicPr>
          <p:nvPr/>
        </p:nvPicPr>
        <p:blipFill rotWithShape="1">
          <a:blip r:embed="rId4"/>
          <a:srcRect t="77408" r="70208" b="11296"/>
          <a:stretch/>
        </p:blipFill>
        <p:spPr>
          <a:xfrm>
            <a:off x="5829300" y="3028215"/>
            <a:ext cx="6214930" cy="1325562"/>
          </a:xfrm>
          <a:prstGeom prst="rect">
            <a:avLst/>
          </a:prstGeom>
        </p:spPr>
      </p:pic>
    </p:spTree>
    <p:extLst>
      <p:ext uri="{BB962C8B-B14F-4D97-AF65-F5344CB8AC3E}">
        <p14:creationId xmlns:p14="http://schemas.microsoft.com/office/powerpoint/2010/main" val="234175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Multiple Regression in R</a:t>
            </a:r>
            <a:endParaRPr lang="he-IL" sz="4000" dirty="0">
              <a:latin typeface="Alef" panose="00000500000000000000" pitchFamily="2" charset="-79"/>
              <a:cs typeface="Alef" panose="00000500000000000000" pitchFamily="2" charset="-79"/>
            </a:endParaRPr>
          </a:p>
        </p:txBody>
      </p:sp>
      <p:pic>
        <p:nvPicPr>
          <p:cNvPr id="4" name="Picture 3">
            <a:extLst>
              <a:ext uri="{FF2B5EF4-FFF2-40B4-BE49-F238E27FC236}">
                <a16:creationId xmlns:a16="http://schemas.microsoft.com/office/drawing/2014/main" id="{C34477C4-5BCB-E5AD-A867-965009BA69C1}"/>
              </a:ext>
            </a:extLst>
          </p:cNvPr>
          <p:cNvPicPr>
            <a:picLocks noChangeAspect="1"/>
          </p:cNvPicPr>
          <p:nvPr/>
        </p:nvPicPr>
        <p:blipFill rotWithShape="1">
          <a:blip r:embed="rId3"/>
          <a:srcRect l="729" t="39815" r="58375" b="11481"/>
          <a:stretch/>
        </p:blipFill>
        <p:spPr>
          <a:xfrm>
            <a:off x="266700" y="957263"/>
            <a:ext cx="7678018" cy="5143500"/>
          </a:xfrm>
          <a:prstGeom prst="rect">
            <a:avLst/>
          </a:prstGeom>
        </p:spPr>
      </p:pic>
      <p:cxnSp>
        <p:nvCxnSpPr>
          <p:cNvPr id="10" name="Straight Arrow Connector 9">
            <a:extLst>
              <a:ext uri="{FF2B5EF4-FFF2-40B4-BE49-F238E27FC236}">
                <a16:creationId xmlns:a16="http://schemas.microsoft.com/office/drawing/2014/main" id="{4D10821D-A24A-183D-4E93-F07D02697D26}"/>
              </a:ext>
            </a:extLst>
          </p:cNvPr>
          <p:cNvCxnSpPr>
            <a:cxnSpLocks/>
            <a:endCxn id="11" idx="0"/>
          </p:cNvCxnSpPr>
          <p:nvPr/>
        </p:nvCxnSpPr>
        <p:spPr>
          <a:xfrm>
            <a:off x="3505200" y="5588000"/>
            <a:ext cx="799977" cy="746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CC14799-BFE3-411E-1C81-DAB28B26BDD5}"/>
              </a:ext>
            </a:extLst>
          </p:cNvPr>
          <p:cNvSpPr txBox="1"/>
          <p:nvPr/>
        </p:nvSpPr>
        <p:spPr>
          <a:xfrm>
            <a:off x="4052258" y="6334780"/>
            <a:ext cx="505838" cy="369652"/>
          </a:xfrm>
          <a:prstGeom prst="rect">
            <a:avLst/>
          </a:prstGeom>
          <a:noFill/>
        </p:spPr>
        <p:txBody>
          <a:bodyPr wrap="square" rtlCol="0">
            <a:spAutoFit/>
          </a:bodyPr>
          <a:lstStyle/>
          <a:p>
            <a:pPr algn="l" rtl="0"/>
            <a:r>
              <a:rPr lang="en-US" dirty="0">
                <a:solidFill>
                  <a:schemeClr val="accent1">
                    <a:lumMod val="75000"/>
                  </a:schemeClr>
                </a:solidFill>
              </a:rPr>
              <a:t>R</a:t>
            </a:r>
            <a:r>
              <a:rPr lang="en-US" baseline="30000" dirty="0">
                <a:solidFill>
                  <a:schemeClr val="accent1">
                    <a:lumMod val="75000"/>
                  </a:schemeClr>
                </a:solidFill>
              </a:rPr>
              <a:t>2</a:t>
            </a:r>
          </a:p>
        </p:txBody>
      </p:sp>
      <p:cxnSp>
        <p:nvCxnSpPr>
          <p:cNvPr id="14" name="Straight Arrow Connector 13">
            <a:extLst>
              <a:ext uri="{FF2B5EF4-FFF2-40B4-BE49-F238E27FC236}">
                <a16:creationId xmlns:a16="http://schemas.microsoft.com/office/drawing/2014/main" id="{10F92EAD-735D-7DB3-9C3E-5475C4AFB9ED}"/>
              </a:ext>
            </a:extLst>
          </p:cNvPr>
          <p:cNvCxnSpPr>
            <a:cxnSpLocks/>
            <a:endCxn id="16" idx="0"/>
          </p:cNvCxnSpPr>
          <p:nvPr/>
        </p:nvCxnSpPr>
        <p:spPr>
          <a:xfrm flipH="1">
            <a:off x="1864749" y="5944759"/>
            <a:ext cx="378242" cy="390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EB6F175-AAF1-A0E3-3911-98ABDE85A530}"/>
              </a:ext>
            </a:extLst>
          </p:cNvPr>
          <p:cNvSpPr txBox="1"/>
          <p:nvPr/>
        </p:nvSpPr>
        <p:spPr>
          <a:xfrm>
            <a:off x="488055" y="6334780"/>
            <a:ext cx="2753387" cy="338554"/>
          </a:xfrm>
          <a:prstGeom prst="rect">
            <a:avLst/>
          </a:prstGeom>
          <a:noFill/>
        </p:spPr>
        <p:txBody>
          <a:bodyPr wrap="square" rtlCol="0">
            <a:spAutoFit/>
          </a:bodyPr>
          <a:lstStyle/>
          <a:p>
            <a:pPr algn="l" rtl="0"/>
            <a:r>
              <a:rPr lang="en-US" sz="2400" baseline="30000" dirty="0">
                <a:solidFill>
                  <a:schemeClr val="accent1">
                    <a:lumMod val="75000"/>
                  </a:schemeClr>
                </a:solidFill>
              </a:rPr>
              <a:t>F test for the full model</a:t>
            </a:r>
          </a:p>
        </p:txBody>
      </p:sp>
      <p:sp>
        <p:nvSpPr>
          <p:cNvPr id="17" name="TextBox 16">
            <a:extLst>
              <a:ext uri="{FF2B5EF4-FFF2-40B4-BE49-F238E27FC236}">
                <a16:creationId xmlns:a16="http://schemas.microsoft.com/office/drawing/2014/main" id="{10C16ED8-E0D2-ABBD-61D8-DC81D4845269}"/>
              </a:ext>
            </a:extLst>
          </p:cNvPr>
          <p:cNvSpPr txBox="1"/>
          <p:nvPr/>
        </p:nvSpPr>
        <p:spPr>
          <a:xfrm>
            <a:off x="7237651" y="2634574"/>
            <a:ext cx="4787896" cy="369332"/>
          </a:xfrm>
          <a:prstGeom prst="rect">
            <a:avLst/>
          </a:prstGeom>
          <a:noFill/>
        </p:spPr>
        <p:txBody>
          <a:bodyPr wrap="square" rtlCol="0">
            <a:spAutoFit/>
          </a:bodyPr>
          <a:lstStyle/>
          <a:p>
            <a:pPr algn="l" rtl="0"/>
            <a:r>
              <a:rPr lang="en-US" dirty="0">
                <a:solidFill>
                  <a:schemeClr val="accent1">
                    <a:lumMod val="75000"/>
                  </a:schemeClr>
                </a:solidFill>
              </a:rPr>
              <a:t>Estimate, SE, t, and p values for b0 (intercept)</a:t>
            </a:r>
            <a:endParaRPr lang="en-US" baseline="30000" dirty="0">
              <a:solidFill>
                <a:schemeClr val="accent1">
                  <a:lumMod val="75000"/>
                </a:schemeClr>
              </a:solidFill>
            </a:endParaRPr>
          </a:p>
        </p:txBody>
      </p:sp>
      <p:cxnSp>
        <p:nvCxnSpPr>
          <p:cNvPr id="18" name="Straight Arrow Connector 17">
            <a:extLst>
              <a:ext uri="{FF2B5EF4-FFF2-40B4-BE49-F238E27FC236}">
                <a16:creationId xmlns:a16="http://schemas.microsoft.com/office/drawing/2014/main" id="{F4D8DBA2-68B2-CE23-6231-239463DE0E16}"/>
              </a:ext>
            </a:extLst>
          </p:cNvPr>
          <p:cNvCxnSpPr>
            <a:cxnSpLocks/>
          </p:cNvCxnSpPr>
          <p:nvPr/>
        </p:nvCxnSpPr>
        <p:spPr>
          <a:xfrm flipH="1">
            <a:off x="6362700" y="2947505"/>
            <a:ext cx="874951" cy="737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0FAC779-8A4E-ADB1-BF60-5CC6143D31F9}"/>
              </a:ext>
            </a:extLst>
          </p:cNvPr>
          <p:cNvSpPr txBox="1"/>
          <p:nvPr/>
        </p:nvSpPr>
        <p:spPr>
          <a:xfrm>
            <a:off x="7296827" y="3496551"/>
            <a:ext cx="4323673" cy="646331"/>
          </a:xfrm>
          <a:prstGeom prst="rect">
            <a:avLst/>
          </a:prstGeom>
          <a:noFill/>
        </p:spPr>
        <p:txBody>
          <a:bodyPr wrap="square" rtlCol="0">
            <a:spAutoFit/>
          </a:bodyPr>
          <a:lstStyle/>
          <a:p>
            <a:pPr algn="l" rtl="0"/>
            <a:r>
              <a:rPr lang="en-US" dirty="0">
                <a:solidFill>
                  <a:schemeClr val="accent1">
                    <a:lumMod val="75000"/>
                  </a:schemeClr>
                </a:solidFill>
              </a:rPr>
              <a:t>Estimate, SE, t, and p values for b1 (slope for exercise hours)</a:t>
            </a:r>
            <a:endParaRPr lang="en-US" baseline="30000" dirty="0">
              <a:solidFill>
                <a:schemeClr val="accent1">
                  <a:lumMod val="75000"/>
                </a:schemeClr>
              </a:solidFill>
            </a:endParaRPr>
          </a:p>
        </p:txBody>
      </p:sp>
      <p:cxnSp>
        <p:nvCxnSpPr>
          <p:cNvPr id="20" name="Straight Arrow Connector 19">
            <a:extLst>
              <a:ext uri="{FF2B5EF4-FFF2-40B4-BE49-F238E27FC236}">
                <a16:creationId xmlns:a16="http://schemas.microsoft.com/office/drawing/2014/main" id="{708A86F4-CCC9-9BC9-A42E-7E5DFEF1F401}"/>
              </a:ext>
            </a:extLst>
          </p:cNvPr>
          <p:cNvCxnSpPr>
            <a:cxnSpLocks/>
            <a:stCxn id="19" idx="1"/>
          </p:cNvCxnSpPr>
          <p:nvPr/>
        </p:nvCxnSpPr>
        <p:spPr>
          <a:xfrm flipH="1">
            <a:off x="6591300" y="3819717"/>
            <a:ext cx="705527" cy="2950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999EBEE-2361-B079-92BC-34D80CD7C27F}"/>
                  </a:ext>
                </a:extLst>
              </p:cNvPr>
              <p:cNvSpPr txBox="1"/>
              <p:nvPr/>
            </p:nvSpPr>
            <p:spPr>
              <a:xfrm>
                <a:off x="7845901" y="1461091"/>
                <a:ext cx="3986869" cy="646331"/>
              </a:xfrm>
              <a:prstGeom prst="rect">
                <a:avLst/>
              </a:prstGeom>
              <a:noFill/>
            </p:spPr>
            <p:txBody>
              <a:bodyPr wrap="square" rtlCol="0">
                <a:spAutoFit/>
              </a:bodyPr>
              <a:lstStyle/>
              <a:p>
                <a:pPr algn="l" rtl="0"/>
                <a:r>
                  <a:rPr lang="en-US" dirty="0">
                    <a:solidFill>
                      <a:schemeClr val="accent1">
                        <a:lumMod val="75000"/>
                      </a:schemeClr>
                    </a:solidFill>
                  </a:rPr>
                  <a:t>Information about residuals</a:t>
                </a:r>
              </a:p>
              <a:p>
                <a:pPr algn="l" rtl="0"/>
                <a:r>
                  <a:rPr lang="en-US" dirty="0">
                    <a:solidFill>
                      <a:schemeClr val="accent1">
                        <a:lumMod val="75000"/>
                      </a:schemeClr>
                    </a:solidFill>
                  </a:rPr>
                  <a:t>(assumption: </a:t>
                </a:r>
                <a:r>
                  <a:rPr lang="en-US" dirty="0" err="1">
                    <a:solidFill>
                      <a:schemeClr val="accent1">
                        <a:lumMod val="75000"/>
                      </a:schemeClr>
                    </a:solidFill>
                  </a:rPr>
                  <a:t>resid</a:t>
                </a:r>
                <a:r>
                  <a:rPr lang="en-US" dirty="0">
                    <a:solidFill>
                      <a:schemeClr val="accent1">
                        <a:lumMod val="75000"/>
                      </a:schemeClr>
                    </a:solidFill>
                  </a:rPr>
                  <a:t> ~ N(0,</a:t>
                </a:r>
                <a14:m>
                  <m:oMath xmlns:m="http://schemas.openxmlformats.org/officeDocument/2006/math">
                    <m:sSub>
                      <m:sSubPr>
                        <m:ctrlPr>
                          <a:rPr lang="en-US" i="1" smtClean="0">
                            <a:solidFill>
                              <a:schemeClr val="accent1">
                                <a:lumMod val="75000"/>
                              </a:schemeClr>
                            </a:solidFill>
                            <a:latin typeface="Cambria Math" panose="02040503050406030204" pitchFamily="18" charset="0"/>
                          </a:rPr>
                        </m:ctrlPr>
                      </m:sSubPr>
                      <m:e>
                        <m:r>
                          <a:rPr lang="en-US" i="1" smtClean="0">
                            <a:solidFill>
                              <a:schemeClr val="accent1">
                                <a:lumMod val="75000"/>
                              </a:schemeClr>
                            </a:solidFill>
                            <a:latin typeface="Cambria Math" panose="02040503050406030204" pitchFamily="18" charset="0"/>
                            <a:ea typeface="Cambria Math" panose="02040503050406030204" pitchFamily="18" charset="0"/>
                          </a:rPr>
                          <m:t>𝜎</m:t>
                        </m:r>
                      </m:e>
                      <m:sub>
                        <m:r>
                          <a:rPr lang="en-US" b="0" i="1" smtClean="0">
                            <a:solidFill>
                              <a:schemeClr val="accent1">
                                <a:lumMod val="75000"/>
                              </a:schemeClr>
                            </a:solidFill>
                            <a:latin typeface="Cambria Math" panose="02040503050406030204" pitchFamily="18" charset="0"/>
                          </a:rPr>
                          <m:t>𝑒</m:t>
                        </m:r>
                      </m:sub>
                    </m:sSub>
                  </m:oMath>
                </a14:m>
                <a:r>
                  <a:rPr lang="en-US" dirty="0">
                    <a:solidFill>
                      <a:schemeClr val="accent1">
                        <a:lumMod val="75000"/>
                      </a:schemeClr>
                    </a:solidFill>
                  </a:rPr>
                  <a:t>)) </a:t>
                </a:r>
                <a:endParaRPr lang="en-US" baseline="30000" dirty="0">
                  <a:solidFill>
                    <a:schemeClr val="accent1">
                      <a:lumMod val="75000"/>
                    </a:schemeClr>
                  </a:solidFill>
                </a:endParaRPr>
              </a:p>
            </p:txBody>
          </p:sp>
        </mc:Choice>
        <mc:Fallback xmlns="">
          <p:sp>
            <p:nvSpPr>
              <p:cNvPr id="21" name="TextBox 20">
                <a:extLst>
                  <a:ext uri="{FF2B5EF4-FFF2-40B4-BE49-F238E27FC236}">
                    <a16:creationId xmlns:a16="http://schemas.microsoft.com/office/drawing/2014/main" id="{4999EBEE-2361-B079-92BC-34D80CD7C27F}"/>
                  </a:ext>
                </a:extLst>
              </p:cNvPr>
              <p:cNvSpPr txBox="1">
                <a:spLocks noRot="1" noChangeAspect="1" noMove="1" noResize="1" noEditPoints="1" noAdjustHandles="1" noChangeArrowheads="1" noChangeShapeType="1" noTextEdit="1"/>
              </p:cNvSpPr>
              <p:nvPr/>
            </p:nvSpPr>
            <p:spPr>
              <a:xfrm>
                <a:off x="7845901" y="1461091"/>
                <a:ext cx="3986869" cy="646331"/>
              </a:xfrm>
              <a:prstGeom prst="rect">
                <a:avLst/>
              </a:prstGeom>
              <a:blipFill>
                <a:blip r:embed="rId4"/>
                <a:stretch>
                  <a:fillRect l="-1223" t="-5660" b="-14151"/>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33EEAFF-EEB9-181A-063C-B2FB240F439D}"/>
              </a:ext>
            </a:extLst>
          </p:cNvPr>
          <p:cNvCxnSpPr>
            <a:cxnSpLocks/>
            <a:stCxn id="21" idx="2"/>
          </p:cNvCxnSpPr>
          <p:nvPr/>
        </p:nvCxnSpPr>
        <p:spPr>
          <a:xfrm flipH="1">
            <a:off x="5816600" y="2107422"/>
            <a:ext cx="4022736" cy="584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5A137C0-2195-B72F-90B6-E04F95A63C1D}"/>
              </a:ext>
            </a:extLst>
          </p:cNvPr>
          <p:cNvSpPr txBox="1"/>
          <p:nvPr/>
        </p:nvSpPr>
        <p:spPr>
          <a:xfrm>
            <a:off x="7701874" y="4243331"/>
            <a:ext cx="4323673" cy="646331"/>
          </a:xfrm>
          <a:prstGeom prst="rect">
            <a:avLst/>
          </a:prstGeom>
          <a:noFill/>
        </p:spPr>
        <p:txBody>
          <a:bodyPr wrap="square" rtlCol="0">
            <a:spAutoFit/>
          </a:bodyPr>
          <a:lstStyle/>
          <a:p>
            <a:pPr algn="l" rtl="0"/>
            <a:r>
              <a:rPr lang="en-US" dirty="0">
                <a:solidFill>
                  <a:schemeClr val="accent1">
                    <a:lumMod val="75000"/>
                  </a:schemeClr>
                </a:solidFill>
              </a:rPr>
              <a:t>Estimate, SE, t, and p values for b2 (slope for sun exposure)</a:t>
            </a:r>
            <a:endParaRPr lang="en-US" baseline="30000" dirty="0">
              <a:solidFill>
                <a:schemeClr val="accent1">
                  <a:lumMod val="75000"/>
                </a:schemeClr>
              </a:solidFill>
            </a:endParaRPr>
          </a:p>
        </p:txBody>
      </p:sp>
      <p:cxnSp>
        <p:nvCxnSpPr>
          <p:cNvPr id="28" name="Straight Arrow Connector 27">
            <a:extLst>
              <a:ext uri="{FF2B5EF4-FFF2-40B4-BE49-F238E27FC236}">
                <a16:creationId xmlns:a16="http://schemas.microsoft.com/office/drawing/2014/main" id="{FF2A7DCA-8319-2886-2AFF-77CEBC936130}"/>
              </a:ext>
            </a:extLst>
          </p:cNvPr>
          <p:cNvCxnSpPr>
            <a:cxnSpLocks/>
            <a:stCxn id="27" idx="1"/>
          </p:cNvCxnSpPr>
          <p:nvPr/>
        </p:nvCxnSpPr>
        <p:spPr>
          <a:xfrm flipH="1" flipV="1">
            <a:off x="6591300" y="4437966"/>
            <a:ext cx="1110574" cy="128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75E9A37-84D2-B32A-8E30-E47B64B44D9F}"/>
              </a:ext>
            </a:extLst>
          </p:cNvPr>
          <p:cNvCxnSpPr>
            <a:cxnSpLocks/>
            <a:endCxn id="35" idx="0"/>
          </p:cNvCxnSpPr>
          <p:nvPr/>
        </p:nvCxnSpPr>
        <p:spPr>
          <a:xfrm>
            <a:off x="7225864" y="5519831"/>
            <a:ext cx="1270697" cy="746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6BC9B6E-3B30-4043-3342-C30FE4CC7B24}"/>
              </a:ext>
            </a:extLst>
          </p:cNvPr>
          <p:cNvSpPr txBox="1"/>
          <p:nvPr/>
        </p:nvSpPr>
        <p:spPr>
          <a:xfrm>
            <a:off x="7772921" y="6266611"/>
            <a:ext cx="1447279" cy="369332"/>
          </a:xfrm>
          <a:prstGeom prst="rect">
            <a:avLst/>
          </a:prstGeom>
          <a:noFill/>
        </p:spPr>
        <p:txBody>
          <a:bodyPr wrap="square" rtlCol="0">
            <a:spAutoFit/>
          </a:bodyPr>
          <a:lstStyle/>
          <a:p>
            <a:pPr algn="l" rtl="0"/>
            <a:r>
              <a:rPr lang="en-US" dirty="0">
                <a:solidFill>
                  <a:schemeClr val="accent1">
                    <a:lumMod val="75000"/>
                  </a:schemeClr>
                </a:solidFill>
              </a:rPr>
              <a:t>Adjusted R</a:t>
            </a:r>
            <a:r>
              <a:rPr lang="en-US" baseline="30000" dirty="0">
                <a:solidFill>
                  <a:schemeClr val="accent1">
                    <a:lumMod val="75000"/>
                  </a:schemeClr>
                </a:solidFill>
              </a:rPr>
              <a:t>2</a:t>
            </a:r>
          </a:p>
        </p:txBody>
      </p:sp>
    </p:spTree>
    <p:extLst>
      <p:ext uri="{BB962C8B-B14F-4D97-AF65-F5344CB8AC3E}">
        <p14:creationId xmlns:p14="http://schemas.microsoft.com/office/powerpoint/2010/main" val="84355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9" grpId="0"/>
      <p:bldP spid="21" grpId="0"/>
      <p:bldP spid="27"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One more significance test</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187926" y="1169377"/>
                <a:ext cx="11816148" cy="5425733"/>
              </a:xfrm>
            </p:spPr>
            <p:txBody>
              <a:bodyPr>
                <a:normAutofit/>
              </a:bodyPr>
              <a:lstStyle/>
              <a:p>
                <a:pPr algn="l" rtl="0"/>
                <a:r>
                  <a:rPr lang="en-US" sz="2400" dirty="0">
                    <a:latin typeface="Alef" panose="00000500000000000000" pitchFamily="2" charset="-79"/>
                    <a:cs typeface="Alef" panose="00000500000000000000" pitchFamily="2" charset="-79"/>
                  </a:rPr>
                  <a:t>We can also use an </a:t>
                </a:r>
                <a:r>
                  <a:rPr lang="en-US" sz="2400" b="1" dirty="0">
                    <a:latin typeface="Alef" panose="00000500000000000000" pitchFamily="2" charset="-79"/>
                    <a:cs typeface="Alef" panose="00000500000000000000" pitchFamily="2" charset="-79"/>
                  </a:rPr>
                  <a:t>F test to test the added predictive value </a:t>
                </a:r>
                <a:r>
                  <a:rPr lang="en-US" sz="2400" dirty="0">
                    <a:latin typeface="Alef" panose="00000500000000000000" pitchFamily="2" charset="-79"/>
                    <a:cs typeface="Alef" panose="00000500000000000000" pitchFamily="2" charset="-79"/>
                  </a:rPr>
                  <a:t>across two nested models.</a:t>
                </a:r>
              </a:p>
              <a:p>
                <a:pPr lvl="1" algn="l" rtl="0"/>
                <a:r>
                  <a:rPr lang="en-US" sz="2000" dirty="0">
                    <a:latin typeface="Alef" panose="00000500000000000000" pitchFamily="2" charset="-79"/>
                    <a:cs typeface="Alef" panose="00000500000000000000" pitchFamily="2" charset="-79"/>
                  </a:rPr>
                  <a:t>Two models are nested if all predictors in the nested model are included in the fuller model (e.g., </a:t>
                </a:r>
                <a:r>
                  <a:rPr lang="en-US" sz="2000" i="1" dirty="0">
                    <a:latin typeface="Alef" panose="00000500000000000000" pitchFamily="2" charset="-79"/>
                    <a:cs typeface="Alef" panose="00000500000000000000" pitchFamily="2" charset="-79"/>
                  </a:rPr>
                  <a:t>y ~ x1 + x2 </a:t>
                </a:r>
                <a:r>
                  <a:rPr lang="en-US" sz="2000" dirty="0">
                    <a:latin typeface="Alef" panose="00000500000000000000" pitchFamily="2" charset="-79"/>
                    <a:cs typeface="Alef" panose="00000500000000000000" pitchFamily="2" charset="-79"/>
                  </a:rPr>
                  <a:t>is nested within </a:t>
                </a:r>
                <a:r>
                  <a:rPr lang="en-US" sz="2000" i="1" dirty="0">
                    <a:latin typeface="Alef" panose="00000500000000000000" pitchFamily="2" charset="-79"/>
                    <a:cs typeface="Alef" panose="00000500000000000000" pitchFamily="2" charset="-79"/>
                  </a:rPr>
                  <a:t>y ~ x1 + x2 + x3 </a:t>
                </a:r>
                <a:r>
                  <a:rPr lang="en-US" sz="2000" dirty="0">
                    <a:latin typeface="Alef" panose="00000500000000000000" pitchFamily="2" charset="-79"/>
                    <a:cs typeface="Alef" panose="00000500000000000000" pitchFamily="2" charset="-79"/>
                  </a:rPr>
                  <a:t>as well as in </a:t>
                </a:r>
                <a:r>
                  <a:rPr lang="en-US" sz="2000" i="1" dirty="0">
                    <a:latin typeface="Alef" panose="00000500000000000000" pitchFamily="2" charset="-79"/>
                    <a:cs typeface="Alef" panose="00000500000000000000" pitchFamily="2" charset="-79"/>
                  </a:rPr>
                  <a:t>y ~ x1 + x2 + x3 + x4</a:t>
                </a:r>
                <a:r>
                  <a:rPr lang="en-US" sz="2000" dirty="0">
                    <a:latin typeface="Alef" panose="00000500000000000000" pitchFamily="2" charset="-79"/>
                    <a:cs typeface="Alef" panose="00000500000000000000" pitchFamily="2" charset="-79"/>
                  </a:rPr>
                  <a:t>).</a:t>
                </a:r>
              </a:p>
              <a:p>
                <a:pPr lvl="1" algn="l" rtl="0"/>
                <a:endParaRPr lang="en-US" sz="20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E.g., commands below to test the added predictive value of exercise hours on happiness beyond that of sun exposure:</a:t>
                </a:r>
              </a:p>
              <a:p>
                <a:pPr algn="l" rtl="0"/>
                <a:endParaRPr lang="en-US" sz="2400" dirty="0">
                  <a:latin typeface="Alef" panose="00000500000000000000" pitchFamily="2" charset="-79"/>
                  <a:cs typeface="Alef" panose="00000500000000000000" pitchFamily="2" charset="-79"/>
                </a:endParaRPr>
              </a:p>
              <a:p>
                <a:pPr marL="457200" lvl="1" indent="0" algn="l" rtl="0">
                  <a:buNone/>
                </a:pPr>
                <a:endParaRPr lang="en-US" sz="2000" dirty="0">
                  <a:latin typeface="Alef" panose="00000500000000000000" pitchFamily="2" charset="-79"/>
                  <a:cs typeface="Alef" panose="00000500000000000000" pitchFamily="2" charset="-79"/>
                </a:endParaRPr>
              </a:p>
              <a:p>
                <a:pPr marL="457200" lvl="1" indent="0" algn="l" rtl="0">
                  <a:buNone/>
                </a:pPr>
                <a:endParaRPr lang="en-US" sz="20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Mathematically, this is an F test of the form: </a:t>
                </a:r>
                <a14:m>
                  <m:oMath xmlns:m="http://schemas.openxmlformats.org/officeDocument/2006/math">
                    <m:f>
                      <m:fPr>
                        <m:ctrlPr>
                          <a:rPr lang="en-US" sz="2400" i="1" smtClean="0">
                            <a:latin typeface="Cambria Math" panose="02040503050406030204" pitchFamily="18" charset="0"/>
                            <a:cs typeface="Alef" panose="00000500000000000000" pitchFamily="2" charset="-79"/>
                          </a:rPr>
                        </m:ctrlPr>
                      </m:fPr>
                      <m:num>
                        <m:f>
                          <m:fPr>
                            <m:type m:val="skw"/>
                            <m:ctrlPr>
                              <a:rPr lang="en-US" sz="2400" i="1" smtClean="0">
                                <a:latin typeface="Cambria Math" panose="02040503050406030204" pitchFamily="18" charset="0"/>
                                <a:cs typeface="Alef" panose="00000500000000000000" pitchFamily="2" charset="-79"/>
                              </a:rPr>
                            </m:ctrlPr>
                          </m:fPr>
                          <m:num>
                            <m:r>
                              <a:rPr lang="en-US" sz="2400" b="0" i="1" smtClean="0">
                                <a:latin typeface="Cambria Math" panose="02040503050406030204" pitchFamily="18" charset="0"/>
                                <a:cs typeface="Alef" panose="00000500000000000000" pitchFamily="2" charset="-79"/>
                              </a:rPr>
                              <m:t>𝑆𝑆𝑎𝑑𝑑𝑒𝑑</m:t>
                            </m:r>
                          </m:num>
                          <m:den>
                            <m:r>
                              <a:rPr lang="en-US" sz="2400" b="0" i="1" smtClean="0">
                                <a:latin typeface="Cambria Math" panose="02040503050406030204" pitchFamily="18" charset="0"/>
                                <a:cs typeface="Alef" panose="00000500000000000000" pitchFamily="2" charset="-79"/>
                              </a:rPr>
                              <m:t>𝑝</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𝑞</m:t>
                            </m:r>
                          </m:den>
                        </m:f>
                      </m:num>
                      <m:den>
                        <m:f>
                          <m:fPr>
                            <m:type m:val="skw"/>
                            <m:ctrlPr>
                              <a:rPr lang="en-US" sz="2400" i="1">
                                <a:latin typeface="Cambria Math" panose="02040503050406030204" pitchFamily="18" charset="0"/>
                                <a:cs typeface="Alef" panose="00000500000000000000" pitchFamily="2" charset="-79"/>
                              </a:rPr>
                            </m:ctrlPr>
                          </m:fPr>
                          <m:num>
                            <m:r>
                              <a:rPr lang="en-US" sz="2400" i="1">
                                <a:latin typeface="Cambria Math" panose="02040503050406030204" pitchFamily="18" charset="0"/>
                                <a:cs typeface="Alef" panose="00000500000000000000" pitchFamily="2" charset="-79"/>
                              </a:rPr>
                              <m:t>𝑆𝑆</m:t>
                            </m:r>
                            <m:r>
                              <a:rPr lang="en-US" sz="2400" b="0" i="1" smtClean="0">
                                <a:latin typeface="Cambria Math" panose="02040503050406030204" pitchFamily="18" charset="0"/>
                                <a:cs typeface="Alef" panose="00000500000000000000" pitchFamily="2" charset="-79"/>
                              </a:rPr>
                              <m:t>𝐸</m:t>
                            </m:r>
                          </m:num>
                          <m:den>
                            <m:r>
                              <a:rPr lang="en-US" sz="2400" b="0" i="1" smtClean="0">
                                <a:latin typeface="Cambria Math" panose="02040503050406030204" pitchFamily="18" charset="0"/>
                                <a:cs typeface="Alef" panose="00000500000000000000" pitchFamily="2" charset="-79"/>
                              </a:rPr>
                              <m:t>𝑁</m:t>
                            </m:r>
                            <m:r>
                              <a:rPr lang="en-US" sz="2400" b="0" i="1" smtClean="0">
                                <a:latin typeface="Cambria Math" panose="02040503050406030204" pitchFamily="18" charset="0"/>
                                <a:cs typeface="Alef" panose="00000500000000000000" pitchFamily="2" charset="-79"/>
                              </a:rPr>
                              <m:t>−</m:t>
                            </m:r>
                            <m:r>
                              <a:rPr lang="en-US" sz="2400" i="1">
                                <a:latin typeface="Cambria Math" panose="02040503050406030204" pitchFamily="18" charset="0"/>
                                <a:cs typeface="Alef" panose="00000500000000000000" pitchFamily="2" charset="-79"/>
                              </a:rPr>
                              <m:t>𝑝</m:t>
                            </m:r>
                          </m:den>
                        </m:f>
                      </m:den>
                    </m:f>
                    <m:sSub>
                      <m:sSubPr>
                        <m:ctrlPr>
                          <a:rPr lang="en-US" sz="2400" i="1" smtClean="0">
                            <a:latin typeface="Cambria Math" panose="02040503050406030204" pitchFamily="18" charset="0"/>
                            <a:cs typeface="Alef" panose="00000500000000000000" pitchFamily="2" charset="-79"/>
                          </a:rPr>
                        </m:ctrlPr>
                      </m:sSubPr>
                      <m:e>
                        <m:r>
                          <a:rPr lang="en-US" sz="2400" b="0" i="1" smtClean="0">
                            <a:latin typeface="Cambria Math" panose="02040503050406030204" pitchFamily="18" charset="0"/>
                            <a:cs typeface="Alef" panose="00000500000000000000" pitchFamily="2" charset="-79"/>
                          </a:rPr>
                          <m:t>~</m:t>
                        </m:r>
                      </m:e>
                      <m:sub>
                        <m:sSub>
                          <m:sSubPr>
                            <m:ctrlPr>
                              <a:rPr lang="en-US" sz="2400" i="1" smtClean="0">
                                <a:latin typeface="Cambria Math" panose="02040503050406030204" pitchFamily="18" charset="0"/>
                                <a:cs typeface="Alef" panose="00000500000000000000" pitchFamily="2" charset="-79"/>
                              </a:rPr>
                            </m:ctrlPr>
                          </m:sSubPr>
                          <m:e>
                            <m:r>
                              <a:rPr lang="en-US" sz="2400" b="0" i="1" smtClean="0">
                                <a:latin typeface="Cambria Math" panose="02040503050406030204" pitchFamily="18" charset="0"/>
                                <a:cs typeface="Alef" panose="00000500000000000000" pitchFamily="2" charset="-79"/>
                              </a:rPr>
                              <m:t>𝐻</m:t>
                            </m:r>
                          </m:e>
                          <m:sub>
                            <m:r>
                              <a:rPr lang="en-US" sz="2400" b="0" i="1" smtClean="0">
                                <a:latin typeface="Cambria Math" panose="02040503050406030204" pitchFamily="18" charset="0"/>
                                <a:cs typeface="Alef" panose="00000500000000000000" pitchFamily="2" charset="-79"/>
                              </a:rPr>
                              <m:t>0</m:t>
                            </m:r>
                          </m:sub>
                        </m:sSub>
                      </m:sub>
                    </m:sSub>
                    <m:sSub>
                      <m:sSubPr>
                        <m:ctrlPr>
                          <a:rPr lang="en-US" sz="2400" i="1" smtClean="0">
                            <a:latin typeface="Cambria Math" panose="02040503050406030204" pitchFamily="18" charset="0"/>
                            <a:cs typeface="Alef" panose="00000500000000000000" pitchFamily="2" charset="-79"/>
                          </a:rPr>
                        </m:ctrlPr>
                      </m:sSubPr>
                      <m:e>
                        <m:r>
                          <a:rPr lang="en-US" sz="2400" b="0" i="1" smtClean="0">
                            <a:latin typeface="Cambria Math" panose="02040503050406030204" pitchFamily="18" charset="0"/>
                            <a:cs typeface="Alef" panose="00000500000000000000" pitchFamily="2" charset="-79"/>
                          </a:rPr>
                          <m:t>𝐹</m:t>
                        </m:r>
                      </m:e>
                      <m:sub>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𝑝</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𝑞</m:t>
                        </m:r>
                        <m:r>
                          <a:rPr lang="en-US" sz="2400" b="0" i="1" smtClean="0">
                            <a:latin typeface="Cambria Math" panose="02040503050406030204" pitchFamily="18" charset="0"/>
                            <a:cs typeface="Alef" panose="00000500000000000000" pitchFamily="2" charset="-79"/>
                          </a:rPr>
                          <m:t>, </m:t>
                        </m:r>
                        <m:r>
                          <a:rPr lang="en-US" sz="2400" b="0" i="1" smtClean="0">
                            <a:latin typeface="Cambria Math" panose="02040503050406030204" pitchFamily="18" charset="0"/>
                            <a:cs typeface="Alef" panose="00000500000000000000" pitchFamily="2" charset="-79"/>
                          </a:rPr>
                          <m:t>𝑁</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𝑝</m:t>
                        </m:r>
                        <m:r>
                          <a:rPr lang="en-US" sz="2400" b="0" i="1" smtClean="0">
                            <a:latin typeface="Cambria Math" panose="02040503050406030204" pitchFamily="18" charset="0"/>
                            <a:cs typeface="Alef" panose="00000500000000000000" pitchFamily="2" charset="-79"/>
                          </a:rPr>
                          <m:t>)</m:t>
                        </m:r>
                      </m:sub>
                    </m:sSub>
                  </m:oMath>
                </a14:m>
                <a:r>
                  <a:rPr lang="en-US" sz="2400" dirty="0">
                    <a:latin typeface="Alef" panose="00000500000000000000" pitchFamily="2" charset="-79"/>
                    <a:cs typeface="Alef" panose="00000500000000000000" pitchFamily="2" charset="-79"/>
                  </a:rPr>
                  <a:t> </a:t>
                </a:r>
              </a:p>
              <a:p>
                <a:pPr marL="0" indent="0" algn="ctr" rtl="0">
                  <a:buNone/>
                </a:pPr>
                <a:r>
                  <a:rPr lang="en-US" sz="1400" dirty="0">
                    <a:latin typeface="Alef" panose="00000500000000000000" pitchFamily="2" charset="-79"/>
                    <a:cs typeface="Alef" panose="00000500000000000000" pitchFamily="2" charset="-79"/>
                  </a:rPr>
                  <a:t>(p – number of parameters in full model; q – number of parameters in partial model)</a:t>
                </a:r>
                <a:endParaRPr lang="en-US"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187926" y="1169377"/>
                <a:ext cx="11816148" cy="5425733"/>
              </a:xfrm>
              <a:blipFill>
                <a:blip r:embed="rId2"/>
                <a:stretch>
                  <a:fillRect l="-722" t="-1348" r="-61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23E5FC4-8B98-5FA2-89D0-552CD80CB607}"/>
              </a:ext>
            </a:extLst>
          </p:cNvPr>
          <p:cNvPicPr>
            <a:picLocks noChangeAspect="1"/>
          </p:cNvPicPr>
          <p:nvPr/>
        </p:nvPicPr>
        <p:blipFill rotWithShape="1">
          <a:blip r:embed="rId3"/>
          <a:srcRect l="4500" t="23162" r="55656" b="61342"/>
          <a:stretch/>
        </p:blipFill>
        <p:spPr>
          <a:xfrm>
            <a:off x="808734" y="3797525"/>
            <a:ext cx="5695190" cy="1245871"/>
          </a:xfrm>
          <a:prstGeom prst="rect">
            <a:avLst/>
          </a:prstGeom>
        </p:spPr>
      </p:pic>
      <p:pic>
        <p:nvPicPr>
          <p:cNvPr id="6" name="Picture 5">
            <a:extLst>
              <a:ext uri="{FF2B5EF4-FFF2-40B4-BE49-F238E27FC236}">
                <a16:creationId xmlns:a16="http://schemas.microsoft.com/office/drawing/2014/main" id="{AAC87D03-73AB-592F-1358-8931486B609F}"/>
              </a:ext>
            </a:extLst>
          </p:cNvPr>
          <p:cNvPicPr>
            <a:picLocks noChangeAspect="1"/>
          </p:cNvPicPr>
          <p:nvPr/>
        </p:nvPicPr>
        <p:blipFill rotWithShape="1">
          <a:blip r:embed="rId4"/>
          <a:srcRect l="1166" t="69333" r="58657" b="10167"/>
          <a:stretch/>
        </p:blipFill>
        <p:spPr>
          <a:xfrm>
            <a:off x="6804804" y="3637506"/>
            <a:ext cx="4898390" cy="1405890"/>
          </a:xfrm>
          <a:prstGeom prst="rect">
            <a:avLst/>
          </a:prstGeom>
        </p:spPr>
      </p:pic>
    </p:spTree>
    <p:extLst>
      <p:ext uri="{BB962C8B-B14F-4D97-AF65-F5344CB8AC3E}">
        <p14:creationId xmlns:p14="http://schemas.microsoft.com/office/powerpoint/2010/main" val="81030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3F690B3-FEFD-C644-D0C0-ADBCF9A7578B}"/>
              </a:ext>
            </a:extLst>
          </p:cNvPr>
          <p:cNvSpPr>
            <a:spLocks noGrp="1"/>
          </p:cNvSpPr>
          <p:nvPr>
            <p:ph type="title"/>
          </p:nvPr>
        </p:nvSpPr>
        <p:spPr>
          <a:xfrm>
            <a:off x="116433" y="111914"/>
            <a:ext cx="11523117" cy="804416"/>
          </a:xfrm>
        </p:spPr>
        <p:txBody>
          <a:bodyPr>
            <a:noAutofit/>
          </a:bodyPr>
          <a:lstStyle/>
          <a:p>
            <a:pPr algn="l" rtl="0"/>
            <a:r>
              <a:rPr lang="en-US" sz="3200" dirty="0">
                <a:latin typeface="Alef" panose="00000500000000000000" pitchFamily="2" charset="-79"/>
                <a:cs typeface="Alef" panose="00000500000000000000" pitchFamily="2" charset="-79"/>
              </a:rPr>
              <a:t>Where are we? Where are we going?</a:t>
            </a:r>
            <a:endParaRPr lang="he-IL" sz="3200" b="1" dirty="0">
              <a:latin typeface="Alef" panose="00000500000000000000" pitchFamily="2" charset="-79"/>
              <a:cs typeface="Alef" panose="00000500000000000000" pitchFamily="2" charset="-79"/>
            </a:endParaRPr>
          </a:p>
        </p:txBody>
      </p:sp>
      <p:graphicFrame>
        <p:nvGraphicFramePr>
          <p:cNvPr id="5" name="Table 4">
            <a:extLst>
              <a:ext uri="{FF2B5EF4-FFF2-40B4-BE49-F238E27FC236}">
                <a16:creationId xmlns:a16="http://schemas.microsoft.com/office/drawing/2014/main" id="{55914DF8-3628-D825-ADBD-21FED6112F9D}"/>
              </a:ext>
            </a:extLst>
          </p:cNvPr>
          <p:cNvGraphicFramePr>
            <a:graphicFrameLocks noGrp="1"/>
          </p:cNvGraphicFramePr>
          <p:nvPr>
            <p:extLst>
              <p:ext uri="{D42A27DB-BD31-4B8C-83A1-F6EECF244321}">
                <p14:modId xmlns:p14="http://schemas.microsoft.com/office/powerpoint/2010/main" val="2024491318"/>
              </p:ext>
            </p:extLst>
          </p:nvPr>
        </p:nvGraphicFramePr>
        <p:xfrm>
          <a:off x="1014207" y="1045892"/>
          <a:ext cx="8869680" cy="5274178"/>
        </p:xfrm>
        <a:graphic>
          <a:graphicData uri="http://schemas.openxmlformats.org/drawingml/2006/table">
            <a:tbl>
              <a:tblPr firstRow="1" firstCol="1" bandRow="1">
                <a:tableStyleId>{7E9639D4-E3E2-4D34-9284-5A2195B3D0D7}</a:tableStyleId>
              </a:tblPr>
              <a:tblGrid>
                <a:gridCol w="650227">
                  <a:extLst>
                    <a:ext uri="{9D8B030D-6E8A-4147-A177-3AD203B41FA5}">
                      <a16:colId xmlns:a16="http://schemas.microsoft.com/office/drawing/2014/main" val="794098495"/>
                    </a:ext>
                  </a:extLst>
                </a:gridCol>
                <a:gridCol w="4239508">
                  <a:extLst>
                    <a:ext uri="{9D8B030D-6E8A-4147-A177-3AD203B41FA5}">
                      <a16:colId xmlns:a16="http://schemas.microsoft.com/office/drawing/2014/main" val="744675960"/>
                    </a:ext>
                  </a:extLst>
                </a:gridCol>
                <a:gridCol w="778684">
                  <a:extLst>
                    <a:ext uri="{9D8B030D-6E8A-4147-A177-3AD203B41FA5}">
                      <a16:colId xmlns:a16="http://schemas.microsoft.com/office/drawing/2014/main" val="538892002"/>
                    </a:ext>
                  </a:extLst>
                </a:gridCol>
                <a:gridCol w="3201261">
                  <a:extLst>
                    <a:ext uri="{9D8B030D-6E8A-4147-A177-3AD203B41FA5}">
                      <a16:colId xmlns:a16="http://schemas.microsoft.com/office/drawing/2014/main" val="3725575757"/>
                    </a:ext>
                  </a:extLst>
                </a:gridCol>
              </a:tblGrid>
              <a:tr h="117629">
                <a:tc>
                  <a:txBody>
                    <a:bodyPr/>
                    <a:lstStyle/>
                    <a:p>
                      <a:pPr marL="0" marR="0" algn="ctr" rtl="0">
                        <a:lnSpc>
                          <a:spcPct val="107000"/>
                        </a:lnSpc>
                        <a:spcBef>
                          <a:spcPts val="0"/>
                        </a:spcBef>
                        <a:spcAft>
                          <a:spcPts val="0"/>
                        </a:spcAft>
                      </a:pPr>
                      <a:r>
                        <a:rPr lang="en-US" sz="1200" dirty="0">
                          <a:effectLst/>
                        </a:rPr>
                        <a:t>Class #</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7000"/>
                        </a:lnSpc>
                        <a:spcBef>
                          <a:spcPts val="0"/>
                        </a:spcBef>
                        <a:spcAft>
                          <a:spcPts val="0"/>
                        </a:spcAft>
                      </a:pPr>
                      <a:r>
                        <a:rPr lang="en-US" sz="1200" dirty="0">
                          <a:effectLst/>
                        </a:rPr>
                        <a:t>Class: Topics</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7000"/>
                        </a:lnSpc>
                        <a:spcBef>
                          <a:spcPts val="0"/>
                        </a:spcBef>
                        <a:spcAft>
                          <a:spcPts val="0"/>
                        </a:spcAft>
                      </a:pPr>
                      <a:r>
                        <a:rPr lang="en-US" sz="1200" dirty="0">
                          <a:effectLst/>
                        </a:rPr>
                        <a:t>Tutorial #</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7000"/>
                        </a:lnSpc>
                        <a:spcBef>
                          <a:spcPts val="0"/>
                        </a:spcBef>
                        <a:spcAft>
                          <a:spcPts val="0"/>
                        </a:spcAft>
                      </a:pPr>
                      <a:r>
                        <a:rPr lang="en-US" sz="1200" dirty="0">
                          <a:effectLst/>
                        </a:rPr>
                        <a:t>Tutorial: Topics</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extLst>
                  <a:ext uri="{0D108BD9-81ED-4DB2-BD59-A6C34878D82A}">
                    <a16:rowId xmlns:a16="http://schemas.microsoft.com/office/drawing/2014/main" val="3393781158"/>
                  </a:ext>
                </a:extLst>
              </a:tr>
              <a:tr h="197226">
                <a:tc>
                  <a:txBody>
                    <a:bodyPr/>
                    <a:lstStyle/>
                    <a:p>
                      <a:pPr marL="0" marR="0" algn="ctr" rtl="0">
                        <a:lnSpc>
                          <a:spcPct val="107000"/>
                        </a:lnSpc>
                        <a:spcBef>
                          <a:spcPts val="0"/>
                        </a:spcBef>
                        <a:spcAft>
                          <a:spcPts val="0"/>
                        </a:spcAft>
                      </a:pPr>
                      <a:r>
                        <a:rPr lang="en-US" sz="1200">
                          <a:effectLst/>
                        </a:rPr>
                        <a:t>1</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Replication crisis in psychology</a:t>
                      </a:r>
                    </a:p>
                    <a:p>
                      <a:pPr marL="0" marR="0" lvl="0" indent="0" algn="ctr" rtl="0">
                        <a:lnSpc>
                          <a:spcPct val="100000"/>
                        </a:lnSpc>
                        <a:spcBef>
                          <a:spcPts val="0"/>
                        </a:spcBef>
                        <a:spcAft>
                          <a:spcPts val="0"/>
                        </a:spcAft>
                        <a:buFont typeface="Symbol" panose="05050102010706020507" pitchFamily="18" charset="2"/>
                        <a:buNone/>
                      </a:pPr>
                      <a:r>
                        <a:rPr lang="en-US" sz="1200" dirty="0">
                          <a:effectLst/>
                        </a:rPr>
                        <a:t>Hypothesis testing: An intro; One-sample Z and t-tests</a:t>
                      </a:r>
                      <a:endParaRPr lang="en-US" sz="1200" dirty="0">
                        <a:effectLst/>
                        <a:latin typeface="Alef" panose="00000500000000000000" pitchFamily="2" charset="-79"/>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1</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Intro to R I</a:t>
                      </a:r>
                      <a:endParaRPr lang="en-US" sz="1200" dirty="0">
                        <a:effectLst/>
                        <a:latin typeface="Alef" panose="00000500000000000000" pitchFamily="2" charset="-79"/>
                        <a:cs typeface="Alef" panose="00000500000000000000" pitchFamily="2" charset="-79"/>
                      </a:endParaRPr>
                    </a:p>
                  </a:txBody>
                  <a:tcPr marL="16738" marR="16738" marT="0" marB="0" anchor="ctr"/>
                </a:tc>
                <a:extLst>
                  <a:ext uri="{0D108BD9-81ED-4DB2-BD59-A6C34878D82A}">
                    <a16:rowId xmlns:a16="http://schemas.microsoft.com/office/drawing/2014/main" val="2625240768"/>
                  </a:ext>
                </a:extLst>
              </a:tr>
              <a:tr h="157427">
                <a:tc>
                  <a:txBody>
                    <a:bodyPr/>
                    <a:lstStyle/>
                    <a:p>
                      <a:pPr marL="0" marR="0" algn="ctr" rtl="0">
                        <a:lnSpc>
                          <a:spcPct val="107000"/>
                        </a:lnSpc>
                        <a:spcBef>
                          <a:spcPts val="0"/>
                        </a:spcBef>
                        <a:spcAft>
                          <a:spcPts val="0"/>
                        </a:spcAft>
                      </a:pPr>
                      <a:r>
                        <a:rPr lang="en-US" sz="1200">
                          <a:effectLst/>
                        </a:rPr>
                        <a:t> </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i="1" dirty="0">
                          <a:effectLst/>
                        </a:rPr>
                        <a:t>(No class – elections)</a:t>
                      </a:r>
                      <a:endParaRPr lang="en-US" sz="1200" i="1"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1b</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 typeface="Symbol" panose="05050102010706020507" pitchFamily="18" charset="2"/>
                        <a:buNone/>
                        <a:tabLst/>
                        <a:defRPr/>
                      </a:pPr>
                      <a:r>
                        <a:rPr lang="en-US" sz="1200" dirty="0">
                          <a:effectLst/>
                        </a:rPr>
                        <a:t>Intro to R II: Basic tests, simulations</a:t>
                      </a:r>
                      <a:endParaRPr lang="en-US" sz="1200" dirty="0">
                        <a:effectLst/>
                        <a:latin typeface="Alef" panose="00000500000000000000" pitchFamily="2" charset="-79"/>
                        <a:cs typeface="Alef" panose="00000500000000000000" pitchFamily="2" charset="-79"/>
                      </a:endParaRPr>
                    </a:p>
                  </a:txBody>
                  <a:tcPr marL="16738" marR="16738" marT="0" marB="0" anchor="ctr"/>
                </a:tc>
                <a:extLst>
                  <a:ext uri="{0D108BD9-81ED-4DB2-BD59-A6C34878D82A}">
                    <a16:rowId xmlns:a16="http://schemas.microsoft.com/office/drawing/2014/main" val="1167306836"/>
                  </a:ext>
                </a:extLst>
              </a:tr>
              <a:tr h="515614">
                <a:tc>
                  <a:txBody>
                    <a:bodyPr/>
                    <a:lstStyle/>
                    <a:p>
                      <a:pPr marL="0" marR="0" algn="ctr" rtl="0">
                        <a:lnSpc>
                          <a:spcPct val="107000"/>
                        </a:lnSpc>
                        <a:spcBef>
                          <a:spcPts val="0"/>
                        </a:spcBef>
                        <a:spcAft>
                          <a:spcPts val="0"/>
                        </a:spcAft>
                      </a:pPr>
                      <a:r>
                        <a:rPr lang="en-US" sz="1200">
                          <a:effectLst/>
                        </a:rPr>
                        <a:t>2</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Statistical errors I: Refresher</a:t>
                      </a:r>
                    </a:p>
                    <a:p>
                      <a:pPr marL="0" marR="0" lvl="0" indent="0" algn="ctr" rtl="0">
                        <a:lnSpc>
                          <a:spcPct val="100000"/>
                        </a:lnSpc>
                        <a:spcBef>
                          <a:spcPts val="0"/>
                        </a:spcBef>
                        <a:spcAft>
                          <a:spcPts val="0"/>
                        </a:spcAft>
                        <a:buFont typeface="Symbol" panose="05050102010706020507" pitchFamily="18" charset="2"/>
                        <a:buNone/>
                      </a:pPr>
                      <a:r>
                        <a:rPr lang="en-US" sz="1200" dirty="0">
                          <a:effectLst/>
                        </a:rPr>
                        <a:t>Two-sample t-test (independent + paired)</a:t>
                      </a:r>
                    </a:p>
                    <a:p>
                      <a:pPr marL="0" marR="0" lvl="0" indent="0" algn="ctr" rtl="0">
                        <a:lnSpc>
                          <a:spcPct val="100000"/>
                        </a:lnSpc>
                        <a:spcBef>
                          <a:spcPts val="0"/>
                        </a:spcBef>
                        <a:spcAft>
                          <a:spcPts val="0"/>
                        </a:spcAft>
                        <a:buFont typeface="Symbol" panose="05050102010706020507" pitchFamily="18" charset="2"/>
                        <a:buNone/>
                      </a:pPr>
                      <a:r>
                        <a:rPr lang="en-US" sz="1200" dirty="0">
                          <a:effectLst/>
                        </a:rPr>
                        <a:t>Beyond dichotomous inference</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a:effectLst/>
                        </a:rPr>
                        <a:t>2</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Assumption violation and statistical errors – simulations.</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extLst>
                  <a:ext uri="{0D108BD9-81ED-4DB2-BD59-A6C34878D82A}">
                    <a16:rowId xmlns:a16="http://schemas.microsoft.com/office/drawing/2014/main" val="3248175161"/>
                  </a:ext>
                </a:extLst>
              </a:tr>
              <a:tr h="237024">
                <a:tc>
                  <a:txBody>
                    <a:bodyPr/>
                    <a:lstStyle/>
                    <a:p>
                      <a:pPr marL="0" marR="0" algn="ctr" rtl="0">
                        <a:lnSpc>
                          <a:spcPct val="107000"/>
                        </a:lnSpc>
                        <a:spcBef>
                          <a:spcPts val="0"/>
                        </a:spcBef>
                        <a:spcAft>
                          <a:spcPts val="0"/>
                        </a:spcAft>
                      </a:pPr>
                      <a:r>
                        <a:rPr lang="en-US" sz="1200">
                          <a:effectLst/>
                        </a:rPr>
                        <a:t>3</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Statistical errors II: How many findings are false?; power analysis</a:t>
                      </a:r>
                    </a:p>
                    <a:p>
                      <a:pPr marL="0" marR="0" lvl="0" indent="0" algn="ctr" rtl="0">
                        <a:lnSpc>
                          <a:spcPct val="100000"/>
                        </a:lnSpc>
                        <a:spcBef>
                          <a:spcPts val="0"/>
                        </a:spcBef>
                        <a:spcAft>
                          <a:spcPts val="0"/>
                        </a:spcAft>
                        <a:buFont typeface="Symbol" panose="05050102010706020507" pitchFamily="18" charset="2"/>
                        <a:buNone/>
                      </a:pPr>
                      <a:r>
                        <a:rPr lang="en-US" sz="1200" dirty="0">
                          <a:effectLst/>
                        </a:rPr>
                        <a:t>One-way and two-way ANOVA</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a:effectLst/>
                        </a:rPr>
                        <a:t>3</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Power analysis in R</a:t>
                      </a:r>
                    </a:p>
                    <a:p>
                      <a:pPr marL="0" marR="0" lvl="0" indent="0" algn="ctr" rtl="0">
                        <a:lnSpc>
                          <a:spcPct val="100000"/>
                        </a:lnSpc>
                        <a:spcBef>
                          <a:spcPts val="0"/>
                        </a:spcBef>
                        <a:spcAft>
                          <a:spcPts val="0"/>
                        </a:spcAft>
                        <a:buFont typeface="Symbol" panose="05050102010706020507" pitchFamily="18" charset="2"/>
                        <a:buNone/>
                      </a:pPr>
                      <a:r>
                        <a:rPr lang="en-US" sz="1200" dirty="0">
                          <a:effectLst/>
                        </a:rPr>
                        <a:t>One-way ANOVA in R </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extLst>
                  <a:ext uri="{0D108BD9-81ED-4DB2-BD59-A6C34878D82A}">
                    <a16:rowId xmlns:a16="http://schemas.microsoft.com/office/drawing/2014/main" val="180619897"/>
                  </a:ext>
                </a:extLst>
              </a:tr>
              <a:tr h="356420">
                <a:tc>
                  <a:txBody>
                    <a:bodyPr/>
                    <a:lstStyle/>
                    <a:p>
                      <a:pPr marL="0" marR="0" algn="ctr" rtl="0">
                        <a:lnSpc>
                          <a:spcPct val="107000"/>
                        </a:lnSpc>
                        <a:spcBef>
                          <a:spcPts val="0"/>
                        </a:spcBef>
                        <a:spcAft>
                          <a:spcPts val="0"/>
                        </a:spcAft>
                      </a:pPr>
                      <a:r>
                        <a:rPr lang="en-US" sz="1200">
                          <a:effectLst/>
                        </a:rPr>
                        <a:t>4</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Contrasts (Planned vs. </a:t>
                      </a:r>
                      <a:r>
                        <a:rPr lang="en-US" sz="1200" dirty="0" err="1">
                          <a:effectLst/>
                        </a:rPr>
                        <a:t>posthoc</a:t>
                      </a:r>
                      <a:r>
                        <a:rPr lang="en-US" sz="1200" dirty="0">
                          <a:effectLst/>
                        </a:rPr>
                        <a:t>)</a:t>
                      </a:r>
                    </a:p>
                    <a:p>
                      <a:pPr marL="0" marR="0" lvl="0" indent="0" algn="ctr" rtl="0">
                        <a:lnSpc>
                          <a:spcPct val="100000"/>
                        </a:lnSpc>
                        <a:spcBef>
                          <a:spcPts val="0"/>
                        </a:spcBef>
                        <a:spcAft>
                          <a:spcPts val="0"/>
                        </a:spcAft>
                        <a:buFont typeface="Symbol" panose="05050102010706020507" pitchFamily="18" charset="2"/>
                        <a:buNone/>
                      </a:pPr>
                      <a:r>
                        <a:rPr lang="en-US" sz="1200" dirty="0">
                          <a:effectLst/>
                        </a:rPr>
                        <a:t>Statistical errors III: False-positive psychology</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a:effectLst/>
                        </a:rPr>
                        <a:t>4</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Contrasts</a:t>
                      </a:r>
                    </a:p>
                    <a:p>
                      <a:pPr marL="0" marR="0" lvl="0" indent="0" algn="ctr" rtl="0">
                        <a:lnSpc>
                          <a:spcPct val="100000"/>
                        </a:lnSpc>
                        <a:spcBef>
                          <a:spcPts val="0"/>
                        </a:spcBef>
                        <a:spcAft>
                          <a:spcPts val="0"/>
                        </a:spcAft>
                        <a:buFont typeface="Symbol" panose="05050102010706020507" pitchFamily="18" charset="2"/>
                        <a:buNone/>
                      </a:pPr>
                      <a:r>
                        <a:rPr lang="en-US" sz="1200" dirty="0">
                          <a:effectLst/>
                        </a:rPr>
                        <a:t>False-positive psychology simulations </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extLst>
                  <a:ext uri="{0D108BD9-81ED-4DB2-BD59-A6C34878D82A}">
                    <a16:rowId xmlns:a16="http://schemas.microsoft.com/office/drawing/2014/main" val="690342695"/>
                  </a:ext>
                </a:extLst>
              </a:tr>
              <a:tr h="163450">
                <a:tc>
                  <a:txBody>
                    <a:bodyPr/>
                    <a:lstStyle/>
                    <a:p>
                      <a:pPr marL="0" marR="0" algn="ctr" rtl="0">
                        <a:lnSpc>
                          <a:spcPct val="107000"/>
                        </a:lnSpc>
                        <a:spcBef>
                          <a:spcPts val="0"/>
                        </a:spcBef>
                        <a:spcAft>
                          <a:spcPts val="0"/>
                        </a:spcAft>
                      </a:pPr>
                      <a:r>
                        <a:rPr lang="en-US" sz="1200">
                          <a:effectLst/>
                        </a:rPr>
                        <a:t>5</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ANOVAs: within-subject and beyond.</a:t>
                      </a:r>
                    </a:p>
                    <a:p>
                      <a:pPr marL="0" marR="0" lvl="0" indent="0" algn="ctr" rtl="0">
                        <a:lnSpc>
                          <a:spcPct val="100000"/>
                        </a:lnSpc>
                        <a:spcBef>
                          <a:spcPts val="0"/>
                        </a:spcBef>
                        <a:spcAft>
                          <a:spcPts val="0"/>
                        </a:spcAft>
                        <a:buFont typeface="Symbol" panose="05050102010706020507" pitchFamily="18" charset="2"/>
                        <a:buNone/>
                      </a:pPr>
                      <a:r>
                        <a:rPr lang="en-US" sz="1200" dirty="0">
                          <a:effectLst/>
                        </a:rPr>
                        <a:t>Correlation, regression, intro to multiple regression</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a:effectLst/>
                        </a:rPr>
                        <a:t>5</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Repeated measures ANOVA</a:t>
                      </a:r>
                    </a:p>
                    <a:p>
                      <a:pPr marL="0" marR="0" lvl="0" indent="0" algn="ctr" rtl="0">
                        <a:lnSpc>
                          <a:spcPct val="100000"/>
                        </a:lnSpc>
                        <a:spcBef>
                          <a:spcPts val="0"/>
                        </a:spcBef>
                        <a:spcAft>
                          <a:spcPts val="0"/>
                        </a:spcAft>
                        <a:buFont typeface="Symbol" panose="05050102010706020507" pitchFamily="18" charset="2"/>
                        <a:buNone/>
                      </a:pPr>
                      <a:r>
                        <a:rPr lang="en-US" sz="1200" dirty="0">
                          <a:effectLst/>
                        </a:rPr>
                        <a:t>Simple linear models in R</a:t>
                      </a:r>
                      <a:endParaRPr lang="en-US" sz="1200" dirty="0">
                        <a:effectLst/>
                        <a:latin typeface="Alef" panose="00000500000000000000" pitchFamily="2" charset="-79"/>
                        <a:cs typeface="Alef" panose="00000500000000000000" pitchFamily="2" charset="-79"/>
                      </a:endParaRPr>
                    </a:p>
                  </a:txBody>
                  <a:tcPr marL="16738" marR="16738" marT="0" marB="0" anchor="ctr"/>
                </a:tc>
                <a:extLst>
                  <a:ext uri="{0D108BD9-81ED-4DB2-BD59-A6C34878D82A}">
                    <a16:rowId xmlns:a16="http://schemas.microsoft.com/office/drawing/2014/main" val="516608461"/>
                  </a:ext>
                </a:extLst>
              </a:tr>
              <a:tr h="356420">
                <a:tc>
                  <a:txBody>
                    <a:bodyPr/>
                    <a:lstStyle/>
                    <a:p>
                      <a:pPr marL="0" marR="0" algn="ctr" rtl="0">
                        <a:lnSpc>
                          <a:spcPct val="107000"/>
                        </a:lnSpc>
                        <a:spcBef>
                          <a:spcPts val="0"/>
                        </a:spcBef>
                        <a:spcAft>
                          <a:spcPts val="0"/>
                        </a:spcAft>
                      </a:pPr>
                      <a:r>
                        <a:rPr lang="en-US" sz="1200">
                          <a:effectLst/>
                        </a:rPr>
                        <a:t>6</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Multiple regression I: Control variables, </a:t>
                      </a:r>
                    </a:p>
                    <a:p>
                      <a:pPr marL="90805" marR="0" algn="ctr" rtl="0">
                        <a:lnSpc>
                          <a:spcPct val="100000"/>
                        </a:lnSpc>
                        <a:spcBef>
                          <a:spcPts val="0"/>
                        </a:spcBef>
                        <a:spcAft>
                          <a:spcPts val="0"/>
                        </a:spcAft>
                      </a:pPr>
                      <a:r>
                        <a:rPr lang="en-US" sz="1200" dirty="0">
                          <a:effectLst/>
                        </a:rPr>
                        <a:t>(Multi)collinearity, categorical predictors</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a:effectLst/>
                        </a:rPr>
                        <a:t>6</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Multiple regression in R I</a:t>
                      </a:r>
                      <a:endParaRPr lang="en-US" sz="1200" dirty="0">
                        <a:effectLst/>
                        <a:latin typeface="Alef" panose="00000500000000000000" pitchFamily="2" charset="-79"/>
                        <a:cs typeface="Alef" panose="00000500000000000000" pitchFamily="2" charset="-79"/>
                      </a:endParaRPr>
                    </a:p>
                  </a:txBody>
                  <a:tcPr marL="16738" marR="16738" marT="0" marB="0" anchor="ctr"/>
                </a:tc>
                <a:extLst>
                  <a:ext uri="{0D108BD9-81ED-4DB2-BD59-A6C34878D82A}">
                    <a16:rowId xmlns:a16="http://schemas.microsoft.com/office/drawing/2014/main" val="18890131"/>
                  </a:ext>
                </a:extLst>
              </a:tr>
              <a:tr h="356420">
                <a:tc>
                  <a:txBody>
                    <a:bodyPr/>
                    <a:lstStyle/>
                    <a:p>
                      <a:pPr marL="0" marR="0" algn="ctr" rtl="0">
                        <a:lnSpc>
                          <a:spcPct val="107000"/>
                        </a:lnSpc>
                        <a:spcBef>
                          <a:spcPts val="0"/>
                        </a:spcBef>
                        <a:spcAft>
                          <a:spcPts val="0"/>
                        </a:spcAft>
                      </a:pPr>
                      <a:r>
                        <a:rPr lang="en-US" sz="1200">
                          <a:effectLst/>
                        </a:rPr>
                        <a:t>7</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Multiple regression II: Interactions, centering &amp;</a:t>
                      </a:r>
                    </a:p>
                    <a:p>
                      <a:pPr marL="90805" marR="0" algn="ctr" rtl="0">
                        <a:lnSpc>
                          <a:spcPct val="100000"/>
                        </a:lnSpc>
                        <a:spcBef>
                          <a:spcPts val="0"/>
                        </a:spcBef>
                        <a:spcAft>
                          <a:spcPts val="0"/>
                        </a:spcAft>
                      </a:pPr>
                      <a:r>
                        <a:rPr lang="en-US" sz="1200" dirty="0">
                          <a:effectLst/>
                        </a:rPr>
                        <a:t>Transformation of variables, logistic models</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7</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Multiple regression in R II</a:t>
                      </a:r>
                      <a:endParaRPr lang="en-US" sz="1200" dirty="0">
                        <a:effectLst/>
                        <a:latin typeface="Alef" panose="00000500000000000000" pitchFamily="2" charset="-79"/>
                        <a:cs typeface="Alef" panose="00000500000000000000" pitchFamily="2" charset="-79"/>
                      </a:endParaRPr>
                    </a:p>
                  </a:txBody>
                  <a:tcPr marL="16738" marR="16738" marT="0" marB="0" anchor="ctr"/>
                </a:tc>
                <a:extLst>
                  <a:ext uri="{0D108BD9-81ED-4DB2-BD59-A6C34878D82A}">
                    <a16:rowId xmlns:a16="http://schemas.microsoft.com/office/drawing/2014/main" val="416917694"/>
                  </a:ext>
                </a:extLst>
              </a:tr>
              <a:tr h="38032">
                <a:tc>
                  <a:txBody>
                    <a:bodyPr/>
                    <a:lstStyle/>
                    <a:p>
                      <a:pPr marL="0" marR="0" algn="ctr" rtl="0">
                        <a:lnSpc>
                          <a:spcPct val="107000"/>
                        </a:lnSpc>
                        <a:spcBef>
                          <a:spcPts val="0"/>
                        </a:spcBef>
                        <a:spcAft>
                          <a:spcPts val="0"/>
                        </a:spcAft>
                      </a:pPr>
                      <a:r>
                        <a:rPr lang="en-US" sz="1200">
                          <a:effectLst/>
                        </a:rPr>
                        <a:t> </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i="1" dirty="0">
                          <a:effectLst/>
                        </a:rPr>
                        <a:t>Vacation </a:t>
                      </a:r>
                      <a:endParaRPr lang="en-US" sz="1200" i="1"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i="1" dirty="0">
                          <a:effectLst/>
                        </a:rPr>
                        <a:t> </a:t>
                      </a:r>
                      <a:endParaRPr lang="en-US" sz="1200" i="1"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i="1" dirty="0">
                          <a:effectLst/>
                        </a:rPr>
                        <a:t>Vacation</a:t>
                      </a:r>
                      <a:endParaRPr lang="en-US" sz="1200" i="1"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extLst>
                  <a:ext uri="{0D108BD9-81ED-4DB2-BD59-A6C34878D82A}">
                    <a16:rowId xmlns:a16="http://schemas.microsoft.com/office/drawing/2014/main" val="3474815414"/>
                  </a:ext>
                </a:extLst>
              </a:tr>
              <a:tr h="197226">
                <a:tc>
                  <a:txBody>
                    <a:bodyPr/>
                    <a:lstStyle/>
                    <a:p>
                      <a:pPr marL="0" marR="0" algn="ctr" rtl="0">
                        <a:lnSpc>
                          <a:spcPct val="107000"/>
                        </a:lnSpc>
                        <a:spcBef>
                          <a:spcPts val="0"/>
                        </a:spcBef>
                        <a:spcAft>
                          <a:spcPts val="0"/>
                        </a:spcAft>
                      </a:pPr>
                      <a:r>
                        <a:rPr lang="en-US" sz="1200">
                          <a:effectLst/>
                        </a:rPr>
                        <a:t>8</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Mixed-effect models I: Fixed vs. random effects, significance testing</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a:effectLst/>
                        </a:rPr>
                        <a:t>8</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rPr>
                        <a:t>Mixed-effect models in R I</a:t>
                      </a:r>
                      <a:endParaRPr lang="en-US" sz="1200" kern="1200" dirty="0">
                        <a:solidFill>
                          <a:schemeClr val="dk1"/>
                        </a:solidFill>
                        <a:effectLst/>
                        <a:latin typeface="Alef" panose="00000500000000000000" pitchFamily="2" charset="-79"/>
                        <a:ea typeface="+mn-ea"/>
                        <a:cs typeface="Alef" panose="00000500000000000000" pitchFamily="2" charset="-79"/>
                      </a:endParaRPr>
                    </a:p>
                  </a:txBody>
                  <a:tcPr marL="16738" marR="16738" marT="0" marB="0" anchor="ctr"/>
                </a:tc>
                <a:extLst>
                  <a:ext uri="{0D108BD9-81ED-4DB2-BD59-A6C34878D82A}">
                    <a16:rowId xmlns:a16="http://schemas.microsoft.com/office/drawing/2014/main" val="2059633359"/>
                  </a:ext>
                </a:extLst>
              </a:tr>
              <a:tr h="276823">
                <a:tc>
                  <a:txBody>
                    <a:bodyPr/>
                    <a:lstStyle/>
                    <a:p>
                      <a:pPr marL="0" marR="0" algn="ctr" rtl="0">
                        <a:lnSpc>
                          <a:spcPct val="107000"/>
                        </a:lnSpc>
                        <a:spcBef>
                          <a:spcPts val="0"/>
                        </a:spcBef>
                        <a:spcAft>
                          <a:spcPts val="0"/>
                        </a:spcAft>
                      </a:pPr>
                      <a:r>
                        <a:rPr lang="en-US" sz="1200">
                          <a:effectLst/>
                        </a:rPr>
                        <a:t>9</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Mixed-effect models II: Coding, interactions, centering &amp; Transformations, Logistic LMM</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9</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Mixed-effect models in R II</a:t>
                      </a:r>
                      <a:endParaRPr lang="en-US" sz="1200" dirty="0">
                        <a:effectLst/>
                        <a:latin typeface="Alef" panose="00000500000000000000" pitchFamily="2" charset="-79"/>
                        <a:cs typeface="Alef" panose="00000500000000000000" pitchFamily="2" charset="-79"/>
                      </a:endParaRPr>
                    </a:p>
                  </a:txBody>
                  <a:tcPr marL="16738" marR="16738" marT="0" marB="0" anchor="ctr"/>
                </a:tc>
                <a:extLst>
                  <a:ext uri="{0D108BD9-81ED-4DB2-BD59-A6C34878D82A}">
                    <a16:rowId xmlns:a16="http://schemas.microsoft.com/office/drawing/2014/main" val="1552437511"/>
                  </a:ext>
                </a:extLst>
              </a:tr>
              <a:tr h="457200">
                <a:tc>
                  <a:txBody>
                    <a:bodyPr/>
                    <a:lstStyle/>
                    <a:p>
                      <a:pPr marL="0" marR="0" algn="ctr" rtl="0">
                        <a:lnSpc>
                          <a:spcPct val="107000"/>
                        </a:lnSpc>
                        <a:spcBef>
                          <a:spcPts val="0"/>
                        </a:spcBef>
                        <a:spcAft>
                          <a:spcPts val="0"/>
                        </a:spcAft>
                      </a:pPr>
                      <a:r>
                        <a:rPr lang="en-US" sz="1200">
                          <a:effectLst/>
                        </a:rPr>
                        <a:t>10</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Mixed-effect models III: Determining random effect structure</a:t>
                      </a:r>
                      <a:endParaRPr lang="en-US" sz="1200" dirty="0">
                        <a:effectLst/>
                        <a:latin typeface="Alef" panose="00000500000000000000" pitchFamily="2" charset="-79"/>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a:effectLst/>
                        </a:rPr>
                        <a:t>10</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rPr>
                        <a:t>Mixed-effect models in R III</a:t>
                      </a:r>
                      <a:endParaRPr lang="en-US" sz="1200" dirty="0">
                        <a:effectLst/>
                        <a:latin typeface="Alef" panose="00000500000000000000" pitchFamily="2" charset="-79"/>
                        <a:cs typeface="Alef" panose="00000500000000000000" pitchFamily="2" charset="-79"/>
                      </a:endParaRPr>
                    </a:p>
                  </a:txBody>
                  <a:tcPr marL="16738" marR="16738" marT="0" marB="0" anchor="ctr"/>
                </a:tc>
                <a:extLst>
                  <a:ext uri="{0D108BD9-81ED-4DB2-BD59-A6C34878D82A}">
                    <a16:rowId xmlns:a16="http://schemas.microsoft.com/office/drawing/2014/main" val="1496288465"/>
                  </a:ext>
                </a:extLst>
              </a:tr>
              <a:tr h="475816">
                <a:tc>
                  <a:txBody>
                    <a:bodyPr/>
                    <a:lstStyle/>
                    <a:p>
                      <a:pPr marL="0" marR="0" algn="ctr" rtl="0">
                        <a:lnSpc>
                          <a:spcPct val="107000"/>
                        </a:lnSpc>
                        <a:spcBef>
                          <a:spcPts val="0"/>
                        </a:spcBef>
                        <a:spcAft>
                          <a:spcPts val="0"/>
                        </a:spcAft>
                      </a:pPr>
                      <a:r>
                        <a:rPr lang="en-US" sz="1200">
                          <a:effectLst/>
                        </a:rPr>
                        <a:t>11</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Summary so far</a:t>
                      </a:r>
                    </a:p>
                    <a:p>
                      <a:pPr marL="0" marR="0" algn="ctr" rtl="0">
                        <a:lnSpc>
                          <a:spcPct val="100000"/>
                        </a:lnSpc>
                        <a:spcBef>
                          <a:spcPts val="0"/>
                        </a:spcBef>
                        <a:spcAft>
                          <a:spcPts val="0"/>
                        </a:spcAft>
                      </a:pPr>
                      <a:r>
                        <a:rPr lang="en-US" sz="1200" dirty="0">
                          <a:effectLst/>
                        </a:rPr>
                        <a:t>Introduction to multivariate, non-parametric, and Bayesian inference</a:t>
                      </a:r>
                      <a:endParaRPr lang="en-US" sz="1200" dirty="0">
                        <a:effectLst/>
                        <a:latin typeface="Alef" panose="00000500000000000000" pitchFamily="2" charset="-79"/>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a:effectLst/>
                        </a:rPr>
                        <a:t>11</a:t>
                      </a:r>
                      <a:endParaRPr lang="en-US" sz="120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Multiple DVs (multivariate)</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extLst>
                  <a:ext uri="{0D108BD9-81ED-4DB2-BD59-A6C34878D82A}">
                    <a16:rowId xmlns:a16="http://schemas.microsoft.com/office/drawing/2014/main" val="4112028723"/>
                  </a:ext>
                </a:extLst>
              </a:tr>
              <a:tr h="77830">
                <a:tc>
                  <a:txBody>
                    <a:bodyPr/>
                    <a:lstStyle/>
                    <a:p>
                      <a:pPr marL="0" marR="0" algn="ctr" rtl="0">
                        <a:lnSpc>
                          <a:spcPct val="107000"/>
                        </a:lnSpc>
                        <a:spcBef>
                          <a:spcPts val="0"/>
                        </a:spcBef>
                        <a:spcAft>
                          <a:spcPts val="0"/>
                        </a:spcAft>
                      </a:pPr>
                      <a:r>
                        <a:rPr lang="en-US" sz="1200" dirty="0">
                          <a:effectLst/>
                        </a:rPr>
                        <a:t>12</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Student presentations</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12</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r>
                        <a:rPr lang="en-US" sz="1200" dirty="0">
                          <a:effectLst/>
                        </a:rPr>
                        <a:t>Multiple DVs (multivariate)</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extLst>
                  <a:ext uri="{0D108BD9-81ED-4DB2-BD59-A6C34878D82A}">
                    <a16:rowId xmlns:a16="http://schemas.microsoft.com/office/drawing/2014/main" val="894875085"/>
                  </a:ext>
                </a:extLst>
              </a:tr>
              <a:tr h="77830">
                <a:tc>
                  <a:txBody>
                    <a:bodyPr/>
                    <a:lstStyle/>
                    <a:p>
                      <a:pPr marL="0" marR="0" algn="ctr" rtl="0">
                        <a:lnSpc>
                          <a:spcPct val="107000"/>
                        </a:lnSpc>
                        <a:spcBef>
                          <a:spcPts val="0"/>
                        </a:spcBef>
                        <a:spcAft>
                          <a:spcPts val="0"/>
                        </a:spcAft>
                      </a:pPr>
                      <a:r>
                        <a:rPr lang="en-US" sz="1200" dirty="0">
                          <a:effectLst/>
                          <a:latin typeface="Alef" panose="00000500000000000000" pitchFamily="2" charset="-79"/>
                          <a:ea typeface="Calibri" panose="020F0502020204030204" pitchFamily="34" charset="0"/>
                          <a:cs typeface="Alef" panose="00000500000000000000" pitchFamily="2" charset="-79"/>
                        </a:rPr>
                        <a:t>13</a:t>
                      </a:r>
                    </a:p>
                  </a:txBody>
                  <a:tcPr marL="16738" marR="16738" marT="0" marB="0" anchor="ctr"/>
                </a:tc>
                <a:tc>
                  <a:txBody>
                    <a:bodyPr/>
                    <a:lstStyle/>
                    <a:p>
                      <a:pPr marL="0" marR="0" lvl="0" indent="0" algn="ctr" rtl="0">
                        <a:lnSpc>
                          <a:spcPct val="100000"/>
                        </a:lnSpc>
                        <a:spcBef>
                          <a:spcPts val="0"/>
                        </a:spcBef>
                        <a:spcAft>
                          <a:spcPts val="0"/>
                        </a:spcAft>
                        <a:buFont typeface="Symbol" panose="05050102010706020507" pitchFamily="18" charset="2"/>
                        <a:buNone/>
                      </a:pPr>
                      <a:r>
                        <a:rPr lang="en-US" sz="1200" dirty="0">
                          <a:effectLst/>
                        </a:rPr>
                        <a:t>Student presentations </a:t>
                      </a:r>
                      <a:r>
                        <a:rPr lang="en-US" sz="1200" b="1" dirty="0">
                          <a:effectLst/>
                        </a:rPr>
                        <a:t>*two weeks into break</a:t>
                      </a: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tc>
                  <a:txBody>
                    <a:bodyPr/>
                    <a:lstStyle/>
                    <a:p>
                      <a:pPr marL="0" marR="0" algn="ctr" rtl="0">
                        <a:lnSpc>
                          <a:spcPct val="100000"/>
                        </a:lnSpc>
                        <a:spcBef>
                          <a:spcPts val="0"/>
                        </a:spcBef>
                        <a:spcAft>
                          <a:spcPts val="0"/>
                        </a:spcAft>
                      </a:pPr>
                      <a:endParaRPr lang="en-US" sz="1200" dirty="0">
                        <a:effectLst/>
                        <a:latin typeface="Alef" panose="00000500000000000000" pitchFamily="2" charset="-79"/>
                        <a:ea typeface="Calibri" panose="020F0502020204030204" pitchFamily="34" charset="0"/>
                        <a:cs typeface="Alef" panose="00000500000000000000" pitchFamily="2" charset="-79"/>
                      </a:endParaRPr>
                    </a:p>
                  </a:txBody>
                  <a:tcPr marL="16738" marR="16738" marT="0" marB="0" anchor="ctr"/>
                </a:tc>
                <a:extLst>
                  <a:ext uri="{0D108BD9-81ED-4DB2-BD59-A6C34878D82A}">
                    <a16:rowId xmlns:a16="http://schemas.microsoft.com/office/drawing/2014/main" val="1144305512"/>
                  </a:ext>
                </a:extLst>
              </a:tr>
            </a:tbl>
          </a:graphicData>
        </a:graphic>
      </p:graphicFrame>
      <p:sp>
        <p:nvSpPr>
          <p:cNvPr id="9" name="Right Brace 8">
            <a:extLst>
              <a:ext uri="{FF2B5EF4-FFF2-40B4-BE49-F238E27FC236}">
                <a16:creationId xmlns:a16="http://schemas.microsoft.com/office/drawing/2014/main" id="{726B2CB9-6A1E-EE85-50B7-C0D94C107B46}"/>
              </a:ext>
            </a:extLst>
          </p:cNvPr>
          <p:cNvSpPr/>
          <p:nvPr/>
        </p:nvSpPr>
        <p:spPr>
          <a:xfrm>
            <a:off x="9885217" y="1229946"/>
            <a:ext cx="304799" cy="220027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8144CFD3-C9EA-82A8-A523-BACB211BBB5A}"/>
              </a:ext>
            </a:extLst>
          </p:cNvPr>
          <p:cNvSpPr/>
          <p:nvPr/>
        </p:nvSpPr>
        <p:spPr>
          <a:xfrm>
            <a:off x="9885217" y="3430220"/>
            <a:ext cx="304799" cy="262449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F59C730-C492-012B-0D5D-356C18BF8FB5}"/>
              </a:ext>
            </a:extLst>
          </p:cNvPr>
          <p:cNvSpPr txBox="1"/>
          <p:nvPr/>
        </p:nvSpPr>
        <p:spPr>
          <a:xfrm>
            <a:off x="10190017" y="1867642"/>
            <a:ext cx="1615783" cy="1077218"/>
          </a:xfrm>
          <a:prstGeom prst="rect">
            <a:avLst/>
          </a:prstGeom>
          <a:noFill/>
        </p:spPr>
        <p:txBody>
          <a:bodyPr wrap="square" rtlCol="0">
            <a:spAutoFit/>
          </a:bodyPr>
          <a:lstStyle/>
          <a:p>
            <a:pPr algn="l" rtl="0"/>
            <a:r>
              <a:rPr lang="en-US" sz="1600" b="1" dirty="0">
                <a:latin typeface="Alef" panose="00000500000000000000" pitchFamily="2" charset="-79"/>
                <a:cs typeface="Alef" panose="00000500000000000000" pitchFamily="2" charset="-79"/>
              </a:rPr>
              <a:t>More familiar </a:t>
            </a:r>
            <a:r>
              <a:rPr lang="en-US" sz="1200" dirty="0">
                <a:latin typeface="Alef" panose="00000500000000000000" pitchFamily="2" charset="-79"/>
                <a:cs typeface="Alef" panose="00000500000000000000" pitchFamily="2" charset="-79"/>
              </a:rPr>
              <a:t>(</a:t>
            </a:r>
            <a:r>
              <a:rPr lang="en-US" sz="1200" i="1" dirty="0">
                <a:latin typeface="Alef" panose="00000500000000000000" pitchFamily="2" charset="-79"/>
                <a:cs typeface="Alef" panose="00000500000000000000" pitchFamily="2" charset="-79"/>
              </a:rPr>
              <a:t>but</a:t>
            </a:r>
            <a:r>
              <a:rPr lang="en-US" sz="1200" dirty="0">
                <a:latin typeface="Alef" panose="00000500000000000000" pitchFamily="2" charset="-79"/>
                <a:cs typeface="Alef" panose="00000500000000000000" pitchFamily="2" charset="-79"/>
              </a:rPr>
              <a:t>: more advanced discussions, </a:t>
            </a:r>
          </a:p>
          <a:p>
            <a:pPr algn="l" rtl="0"/>
            <a:r>
              <a:rPr lang="en-US" sz="1200" dirty="0">
                <a:latin typeface="Alef" panose="00000500000000000000" pitchFamily="2" charset="-79"/>
                <a:cs typeface="Alef" panose="00000500000000000000" pitchFamily="2" charset="-79"/>
              </a:rPr>
              <a:t>Must-read papers, </a:t>
            </a:r>
          </a:p>
          <a:p>
            <a:pPr algn="l" rtl="0"/>
            <a:r>
              <a:rPr lang="en-US" sz="1200" dirty="0">
                <a:latin typeface="Alef" panose="00000500000000000000" pitchFamily="2" charset="-79"/>
                <a:cs typeface="Alef" panose="00000500000000000000" pitchFamily="2" charset="-79"/>
              </a:rPr>
              <a:t>R inc. simulations)</a:t>
            </a:r>
          </a:p>
        </p:txBody>
      </p:sp>
      <p:sp>
        <p:nvSpPr>
          <p:cNvPr id="12" name="TextBox 11">
            <a:extLst>
              <a:ext uri="{FF2B5EF4-FFF2-40B4-BE49-F238E27FC236}">
                <a16:creationId xmlns:a16="http://schemas.microsoft.com/office/drawing/2014/main" id="{AC8CD9F7-2818-6ABB-9239-FCC31C932990}"/>
              </a:ext>
            </a:extLst>
          </p:cNvPr>
          <p:cNvSpPr txBox="1"/>
          <p:nvPr/>
        </p:nvSpPr>
        <p:spPr>
          <a:xfrm>
            <a:off x="10190016" y="4573190"/>
            <a:ext cx="1619251" cy="338554"/>
          </a:xfrm>
          <a:prstGeom prst="rect">
            <a:avLst/>
          </a:prstGeom>
          <a:noFill/>
        </p:spPr>
        <p:txBody>
          <a:bodyPr wrap="square" rtlCol="0">
            <a:spAutoFit/>
          </a:bodyPr>
          <a:lstStyle/>
          <a:p>
            <a:pPr algn="l" rtl="0"/>
            <a:r>
              <a:rPr lang="en-US" sz="1600" b="1" dirty="0">
                <a:latin typeface="Alef" panose="00000500000000000000" pitchFamily="2" charset="-79"/>
                <a:cs typeface="Alef" panose="00000500000000000000" pitchFamily="2" charset="-79"/>
              </a:rPr>
              <a:t>More novel</a:t>
            </a:r>
          </a:p>
        </p:txBody>
      </p:sp>
      <p:sp>
        <p:nvSpPr>
          <p:cNvPr id="2" name="Rectangle 1">
            <a:extLst>
              <a:ext uri="{FF2B5EF4-FFF2-40B4-BE49-F238E27FC236}">
                <a16:creationId xmlns:a16="http://schemas.microsoft.com/office/drawing/2014/main" id="{924859CA-45BE-8557-6E79-E66AEDBE7B7E}"/>
              </a:ext>
            </a:extLst>
          </p:cNvPr>
          <p:cNvSpPr/>
          <p:nvPr/>
        </p:nvSpPr>
        <p:spPr>
          <a:xfrm>
            <a:off x="2202871" y="3442688"/>
            <a:ext cx="3308465" cy="391883"/>
          </a:xfrm>
          <a:prstGeom prst="rect">
            <a:avLst/>
          </a:prstGeom>
          <a:solidFill>
            <a:srgbClr val="FFFF0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698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One more significance test</a:t>
            </a:r>
            <a:endParaRPr lang="he-IL" sz="4000" dirty="0">
              <a:latin typeface="Alef" panose="00000500000000000000" pitchFamily="2" charset="-79"/>
              <a:cs typeface="Alef" panose="00000500000000000000" pitchFamily="2" charset="-79"/>
            </a:endParaRPr>
          </a:p>
        </p:txBody>
      </p:sp>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187926" y="1325563"/>
            <a:ext cx="11816148" cy="5269547"/>
          </a:xfrm>
        </p:spPr>
        <p:txBody>
          <a:bodyPr>
            <a:normAutofit/>
          </a:bodyPr>
          <a:lstStyle/>
          <a:p>
            <a:pPr algn="l" rtl="0"/>
            <a:r>
              <a:rPr lang="en-US" dirty="0">
                <a:latin typeface="Alef" panose="00000500000000000000" pitchFamily="2" charset="-79"/>
                <a:cs typeface="Alef" panose="00000500000000000000" pitchFamily="2" charset="-79"/>
              </a:rPr>
              <a:t>In this case, </a:t>
            </a:r>
            <a:r>
              <a:rPr lang="en-US" b="1" dirty="0">
                <a:latin typeface="Alef" panose="00000500000000000000" pitchFamily="2" charset="-79"/>
                <a:cs typeface="Alef" panose="00000500000000000000" pitchFamily="2" charset="-79"/>
              </a:rPr>
              <a:t>the outcome of the test is equivalent to the outcome of testing the coefficient of exercise hours alone </a:t>
            </a:r>
            <a:r>
              <a:rPr lang="en-US" dirty="0">
                <a:latin typeface="Alef" panose="00000500000000000000" pitchFamily="2" charset="-79"/>
                <a:cs typeface="Alef" panose="00000500000000000000" pitchFamily="2" charset="-79"/>
              </a:rPr>
              <a:t>(see </a:t>
            </a:r>
            <a:r>
              <a:rPr lang="en-US" i="1" dirty="0">
                <a:latin typeface="Alef" panose="00000500000000000000" pitchFamily="2" charset="-79"/>
                <a:cs typeface="Alef" panose="00000500000000000000" pitchFamily="2" charset="-79"/>
              </a:rPr>
              <a:t>p</a:t>
            </a:r>
            <a:r>
              <a:rPr lang="en-US" dirty="0">
                <a:latin typeface="Alef" panose="00000500000000000000" pitchFamily="2" charset="-79"/>
                <a:cs typeface="Alef" panose="00000500000000000000" pitchFamily="2" charset="-79"/>
              </a:rPr>
              <a:t>-values in summary() and </a:t>
            </a:r>
            <a:r>
              <a:rPr lang="en-US" dirty="0" err="1">
                <a:latin typeface="Alef" panose="00000500000000000000" pitchFamily="2" charset="-79"/>
                <a:cs typeface="Alef" panose="00000500000000000000" pitchFamily="2" charset="-79"/>
              </a:rPr>
              <a:t>anova</a:t>
            </a:r>
            <a:r>
              <a:rPr lang="en-US" dirty="0">
                <a:latin typeface="Alef" panose="00000500000000000000" pitchFamily="2" charset="-79"/>
                <a:cs typeface="Alef" panose="00000500000000000000" pitchFamily="2" charset="-79"/>
              </a:rPr>
              <a:t>(). </a:t>
            </a:r>
          </a:p>
          <a:p>
            <a:pPr marL="0" indent="0" algn="l" rtl="0">
              <a:buNone/>
            </a:pPr>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But, we can use this approach to test the added predictive value of more than one predictor at a time.</a:t>
            </a:r>
          </a:p>
          <a:p>
            <a:pPr lvl="1" algn="l" rtl="0"/>
            <a:r>
              <a:rPr lang="en-US" dirty="0">
                <a:latin typeface="Alef" panose="00000500000000000000" pitchFamily="2" charset="-79"/>
                <a:cs typeface="Alef" panose="00000500000000000000" pitchFamily="2" charset="-79"/>
              </a:rPr>
              <a:t>E.g., y ~ x1 </a:t>
            </a:r>
            <a:r>
              <a:rPr lang="en-US" b="1" dirty="0">
                <a:latin typeface="Alef" panose="00000500000000000000" pitchFamily="2" charset="-79"/>
                <a:cs typeface="Alef" panose="00000500000000000000" pitchFamily="2" charset="-79"/>
              </a:rPr>
              <a:t>vs.</a:t>
            </a:r>
            <a:r>
              <a:rPr lang="en-US" dirty="0">
                <a:latin typeface="Alef" panose="00000500000000000000" pitchFamily="2" charset="-79"/>
                <a:cs typeface="Alef" panose="00000500000000000000" pitchFamily="2" charset="-79"/>
              </a:rPr>
              <a:t> y ~ x1 + x2 + x3.</a:t>
            </a:r>
          </a:p>
          <a:p>
            <a:pPr lvl="1" algn="l" rtl="0"/>
            <a:r>
              <a:rPr lang="en-US" dirty="0">
                <a:latin typeface="Alef" panose="00000500000000000000" pitchFamily="2" charset="-79"/>
                <a:cs typeface="Alef" panose="00000500000000000000" pitchFamily="2" charset="-79"/>
              </a:rPr>
              <a:t>This will become really useful in about 15 slides.</a:t>
            </a:r>
          </a:p>
          <a:p>
            <a:pPr marL="457200" lvl="1" indent="0" algn="l" rtl="0">
              <a:buNone/>
            </a:pPr>
            <a:endParaRPr lang="en-US"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68047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Multicollinearity</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862975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Multicollinearity in multiple regression</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142240" y="1120140"/>
                <a:ext cx="11816148" cy="5518052"/>
              </a:xfrm>
            </p:spPr>
            <p:txBody>
              <a:bodyPr>
                <a:normAutofit/>
              </a:bodyPr>
              <a:lstStyle/>
              <a:p>
                <a:pPr algn="l" rtl="0"/>
                <a:r>
                  <a:rPr lang="en-US" sz="2400" b="1" dirty="0">
                    <a:latin typeface="Alef" panose="00000500000000000000" pitchFamily="2" charset="-79"/>
                    <a:cs typeface="Alef" panose="00000500000000000000" pitchFamily="2" charset="-79"/>
                  </a:rPr>
                  <a:t>(Multi)collinearity</a:t>
                </a:r>
                <a:r>
                  <a:rPr lang="en-US" sz="2400" dirty="0">
                    <a:latin typeface="Alef" panose="00000500000000000000" pitchFamily="2" charset="-79"/>
                    <a:cs typeface="Alef" panose="00000500000000000000" pitchFamily="2" charset="-79"/>
                  </a:rPr>
                  <a:t>: A situation where (two or more) predictors in a multiple regression model are highly correlated with one another.</a:t>
                </a:r>
              </a:p>
              <a:p>
                <a:pPr lvl="1" algn="l" rtl="0"/>
                <a:r>
                  <a:rPr lang="en-US" sz="2000" b="1" dirty="0">
                    <a:latin typeface="Alef" panose="00000500000000000000" pitchFamily="2" charset="-79"/>
                    <a:cs typeface="Alef" panose="00000500000000000000" pitchFamily="2" charset="-79"/>
                  </a:rPr>
                  <a:t>Multicollinearity impacts </a:t>
                </a:r>
                <a:r>
                  <a:rPr lang="en-US" sz="2000" dirty="0">
                    <a:latin typeface="Alef" panose="00000500000000000000" pitchFamily="2" charset="-79"/>
                    <a:cs typeface="Alef" panose="00000500000000000000" pitchFamily="2" charset="-79"/>
                  </a:rPr>
                  <a:t>both the (point) estimate of the coefficients, as well as the uncertainty (i.e., SE) in their estimate.</a:t>
                </a:r>
                <a:endParaRPr lang="en-US"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a:p>
                <a:pPr marL="0" indent="0" algn="l" rtl="0">
                  <a:buNone/>
                </a:pPr>
                <a:r>
                  <a:rPr lang="en-US" sz="2400" b="1" dirty="0">
                    <a:latin typeface="Alef" panose="00000500000000000000" pitchFamily="2" charset="-79"/>
                    <a:cs typeface="Alef" panose="00000500000000000000" pitchFamily="2" charset="-79"/>
                  </a:rPr>
                  <a:t>Demonstration via math </a:t>
                </a:r>
                <a:r>
                  <a:rPr lang="en-US" sz="2400" dirty="0">
                    <a:latin typeface="Alef" panose="00000500000000000000" pitchFamily="2" charset="-79"/>
                    <a:cs typeface="Alef" panose="00000500000000000000" pitchFamily="2" charset="-79"/>
                  </a:rPr>
                  <a:t>(in the case of two predictors)</a:t>
                </a:r>
                <a:r>
                  <a:rPr lang="en-US" sz="2400" b="1" dirty="0">
                    <a:latin typeface="Alef" panose="00000500000000000000" pitchFamily="2" charset="-79"/>
                    <a:cs typeface="Alef" panose="00000500000000000000" pitchFamily="2" charset="-79"/>
                  </a:rPr>
                  <a:t>:</a:t>
                </a:r>
              </a:p>
              <a:p>
                <a:pPr algn="l" rtl="0"/>
                <a:r>
                  <a:rPr lang="en-US" sz="2000" b="1" dirty="0">
                    <a:latin typeface="Alef" panose="00000500000000000000" pitchFamily="2" charset="-79"/>
                    <a:cs typeface="Alef" panose="00000500000000000000" pitchFamily="2" charset="-79"/>
                  </a:rPr>
                  <a:t>Impact on point estimate: </a:t>
                </a:r>
                <a:r>
                  <a:rPr lang="en-US" sz="2000" dirty="0">
                    <a:latin typeface="Alef" panose="00000500000000000000" pitchFamily="2" charset="-79"/>
                    <a:cs typeface="Alef" panose="00000500000000000000" pitchFamily="2" charset="-79"/>
                  </a:rPr>
                  <a:t>recall that:</a:t>
                </a:r>
                <a:r>
                  <a:rPr lang="en-US" sz="2000" b="1" dirty="0">
                    <a:latin typeface="Alef" panose="00000500000000000000" pitchFamily="2" charset="-79"/>
                    <a:cs typeface="Alef" panose="00000500000000000000" pitchFamily="2" charset="-79"/>
                  </a:rPr>
                  <a:t>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𝑏</m:t>
                        </m:r>
                      </m:e>
                      <m:sub>
                        <m:r>
                          <a:rPr lang="en-US" sz="2000" i="1">
                            <a:latin typeface="Cambria Math" panose="02040503050406030204" pitchFamily="18" charset="0"/>
                            <a:cs typeface="Arial" panose="020B0604020202020204" pitchFamily="34" charset="0"/>
                          </a:rPr>
                          <m:t>1</m:t>
                        </m:r>
                      </m:sub>
                    </m:sSub>
                    <m:r>
                      <a:rPr lang="en-US" sz="2000" i="1">
                        <a:latin typeface="Cambria Math" panose="02040503050406030204" pitchFamily="18" charset="0"/>
                        <a:ea typeface="Calibri" panose="020F0502020204030204" pitchFamily="34" charset="0"/>
                        <a:cs typeface="Arial" panose="020B0604020202020204" pitchFamily="34" charset="0"/>
                      </a:rPr>
                      <m:t>=</m:t>
                    </m:r>
                    <m:f>
                      <m:fPr>
                        <m:ctrlPr>
                          <a:rPr lang="en-US" sz="2000" i="1">
                            <a:latin typeface="Cambria Math" panose="02040503050406030204" pitchFamily="18" charset="0"/>
                            <a:cs typeface="Arial" panose="020B0604020202020204" pitchFamily="34" charset="0"/>
                          </a:rPr>
                        </m:ctrlPr>
                      </m:fPr>
                      <m:num>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𝑦</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1</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𝑦</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2</m:t>
                            </m:r>
                          </m:sub>
                        </m:sSub>
                        <m:r>
                          <a:rPr lang="en-US" sz="2000" b="0" i="1" smtClean="0">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1</m:t>
                            </m:r>
                            <m:r>
                              <a:rPr lang="en-US" sz="2000" i="1">
                                <a:latin typeface="Cambria Math" panose="02040503050406030204" pitchFamily="18" charset="0"/>
                                <a:cs typeface="Arial" panose="020B0604020202020204" pitchFamily="34" charset="0"/>
                              </a:rPr>
                              <m:t>,</m:t>
                            </m:r>
                            <m:r>
                              <a:rPr lang="en-US" sz="2000" i="1">
                                <a:latin typeface="Cambria Math" panose="02040503050406030204" pitchFamily="18" charset="0"/>
                                <a:cs typeface="Arial" panose="020B0604020202020204" pitchFamily="34" charset="0"/>
                              </a:rPr>
                              <m:t>𝑥</m:t>
                            </m:r>
                            <m:r>
                              <a:rPr lang="en-US" sz="2000" i="1">
                                <a:latin typeface="Cambria Math" panose="02040503050406030204" pitchFamily="18" charset="0"/>
                                <a:cs typeface="Arial" panose="020B0604020202020204" pitchFamily="34" charset="0"/>
                              </a:rPr>
                              <m:t>2</m:t>
                            </m:r>
                          </m:sub>
                        </m:sSub>
                      </m:num>
                      <m:den>
                        <m:r>
                          <a:rPr lang="en-US" sz="2000" b="0" i="1" smtClean="0">
                            <a:latin typeface="Cambria Math" panose="02040503050406030204" pitchFamily="18" charset="0"/>
                            <a:ea typeface="Calibri" panose="020F0502020204030204" pitchFamily="34" charset="0"/>
                            <a:cs typeface="Arial" panose="020B0604020202020204" pitchFamily="34" charset="0"/>
                          </a:rPr>
                          <m:t>1</m:t>
                        </m:r>
                        <m:r>
                          <a:rPr lang="en-US" sz="2000" b="0" i="1" smtClean="0">
                            <a:latin typeface="Cambria Math" panose="02040503050406030204" pitchFamily="18" charset="0"/>
                            <a:ea typeface="Calibri" panose="020F0502020204030204" pitchFamily="34" charset="0"/>
                            <a:cs typeface="Arial" panose="020B0604020202020204" pitchFamily="34" charset="0"/>
                          </a:rPr>
                          <m:t>−</m:t>
                        </m:r>
                        <m:sSubSup>
                          <m:sSubSupPr>
                            <m:ctrlPr>
                              <a:rPr lang="en-US" sz="2000" i="1" smtClean="0">
                                <a:latin typeface="Cambria Math" panose="02040503050406030204" pitchFamily="18" charset="0"/>
                                <a:cs typeface="Arial" panose="020B0604020202020204" pitchFamily="34" charset="0"/>
                              </a:rPr>
                            </m:ctrlPr>
                          </m:sSubSupPr>
                          <m:e>
                            <m:r>
                              <a:rPr lang="en-US" sz="2000" b="0" i="1" smtClean="0">
                                <a:latin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1</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𝑥</m:t>
                            </m:r>
                            <m:r>
                              <a:rPr lang="en-US" sz="2000" b="0" i="1" smtClean="0">
                                <a:latin typeface="Cambria Math" panose="02040503050406030204" pitchFamily="18" charset="0"/>
                                <a:cs typeface="Arial" panose="020B0604020202020204" pitchFamily="34" charset="0"/>
                              </a:rPr>
                              <m:t>2</m:t>
                            </m:r>
                          </m:sub>
                          <m:sup>
                            <m:r>
                              <a:rPr lang="en-US" sz="2000" b="0" i="1" smtClean="0">
                                <a:latin typeface="Cambria Math" panose="02040503050406030204" pitchFamily="18" charset="0"/>
                                <a:cs typeface="Arial" panose="020B0604020202020204" pitchFamily="34" charset="0"/>
                              </a:rPr>
                              <m:t>2</m:t>
                            </m:r>
                          </m:sup>
                        </m:sSubSup>
                      </m:den>
                    </m:f>
                    <m:r>
                      <a:rPr lang="en-US" sz="2000" b="0" i="1" smtClean="0">
                        <a:latin typeface="Cambria Math" panose="02040503050406030204" pitchFamily="18" charset="0"/>
                        <a:cs typeface="Arial" panose="020B0604020202020204" pitchFamily="34" charset="0"/>
                      </a:rPr>
                      <m:t>∗</m:t>
                    </m:r>
                    <m:f>
                      <m:fPr>
                        <m:ctrlPr>
                          <a:rPr lang="en-US" sz="2000" b="0" i="1" smtClean="0">
                            <a:latin typeface="Cambria Math" panose="02040503050406030204" pitchFamily="18" charset="0"/>
                            <a:cs typeface="Arial" panose="020B0604020202020204" pitchFamily="34" charset="0"/>
                          </a:rPr>
                        </m:ctrlPr>
                      </m:fPr>
                      <m:num>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𝑆</m:t>
                            </m:r>
                          </m:e>
                          <m:sub>
                            <m:r>
                              <a:rPr lang="en-US" sz="2000" b="0" i="1" smtClean="0">
                                <a:latin typeface="Cambria Math" panose="02040503050406030204" pitchFamily="18" charset="0"/>
                                <a:cs typeface="Arial" panose="020B0604020202020204" pitchFamily="34" charset="0"/>
                              </a:rPr>
                              <m:t>𝑦</m:t>
                            </m:r>
                          </m:sub>
                        </m:sSub>
                      </m:num>
                      <m:den>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𝑆</m:t>
                            </m:r>
                          </m:e>
                          <m:sub>
                            <m:sSub>
                              <m:sSubPr>
                                <m:ctrlPr>
                                  <a:rPr lang="en-US" sz="2000" b="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cs typeface="Arial" panose="020B0604020202020204" pitchFamily="34" charset="0"/>
                                  </a:rPr>
                                  <m:t>𝑥</m:t>
                                </m:r>
                              </m:e>
                              <m:sub>
                                <m:r>
                                  <a:rPr lang="en-US" sz="2000" b="0" i="1" smtClean="0">
                                    <a:latin typeface="Cambria Math" panose="02040503050406030204" pitchFamily="18" charset="0"/>
                                    <a:cs typeface="Arial" panose="020B0604020202020204" pitchFamily="34" charset="0"/>
                                  </a:rPr>
                                  <m:t>1</m:t>
                                </m:r>
                              </m:sub>
                            </m:sSub>
                          </m:sub>
                        </m:sSub>
                      </m:den>
                    </m:f>
                  </m:oMath>
                </a14:m>
                <a:endParaRPr lang="en-US" sz="2000" b="0" dirty="0">
                  <a:latin typeface="Alef" panose="00000500000000000000" pitchFamily="2" charset="-79"/>
                  <a:cs typeface="Arial" panose="020B0604020202020204" pitchFamily="34" charset="0"/>
                </a:endParaRPr>
              </a:p>
              <a:p>
                <a:pPr lvl="1" algn="l" rtl="0"/>
                <a:r>
                  <a:rPr lang="en-US" sz="1800" dirty="0">
                    <a:latin typeface="Alef" panose="00000500000000000000" pitchFamily="2" charset="-79"/>
                    <a:cs typeface="Alef" panose="00000500000000000000" pitchFamily="2" charset="-79"/>
                  </a:rPr>
                  <a:t>When no collinearity (</a:t>
                </a:r>
                <a14:m>
                  <m:oMath xmlns:m="http://schemas.openxmlformats.org/officeDocument/2006/math">
                    <m:sSubSup>
                      <m:sSubSupPr>
                        <m:ctrlPr>
                          <a:rPr lang="en-US" sz="1800" i="1" smtClean="0">
                            <a:latin typeface="Cambria Math" panose="02040503050406030204" pitchFamily="18" charset="0"/>
                            <a:cs typeface="Arial" panose="020B0604020202020204" pitchFamily="34" charset="0"/>
                          </a:rPr>
                        </m:ctrlPr>
                      </m:sSubSupPr>
                      <m:e>
                        <m:r>
                          <a:rPr lang="en-US" sz="1800" b="0" i="1" smtClean="0">
                            <a:latin typeface="Cambria Math" panose="02040503050406030204" pitchFamily="18" charset="0"/>
                            <a:cs typeface="Arial" panose="020B0604020202020204" pitchFamily="34" charset="0"/>
                          </a:rPr>
                          <m:t>𝑟</m:t>
                        </m:r>
                      </m:e>
                      <m:sub>
                        <m:r>
                          <a:rPr lang="en-US" sz="1800" b="0" i="1" smtClean="0">
                            <a:latin typeface="Cambria Math" panose="02040503050406030204" pitchFamily="18" charset="0"/>
                            <a:cs typeface="Arial" panose="020B0604020202020204" pitchFamily="34" charset="0"/>
                          </a:rPr>
                          <m:t>𝑥</m:t>
                        </m:r>
                        <m:r>
                          <a:rPr lang="en-US" sz="1800" b="0" i="1" smtClean="0">
                            <a:latin typeface="Cambria Math" panose="02040503050406030204" pitchFamily="18" charset="0"/>
                            <a:cs typeface="Arial" panose="020B0604020202020204" pitchFamily="34" charset="0"/>
                          </a:rPr>
                          <m:t>1</m:t>
                        </m:r>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𝑥</m:t>
                        </m:r>
                        <m:r>
                          <a:rPr lang="en-US" sz="1800" b="0" i="1" smtClean="0">
                            <a:latin typeface="Cambria Math" panose="02040503050406030204" pitchFamily="18" charset="0"/>
                            <a:cs typeface="Arial" panose="020B0604020202020204" pitchFamily="34" charset="0"/>
                          </a:rPr>
                          <m:t>2</m:t>
                        </m:r>
                      </m:sub>
                      <m:sup/>
                    </m:sSubSup>
                    <m:r>
                      <a:rPr lang="en-US" sz="1800" b="0" i="1" smtClean="0">
                        <a:latin typeface="Cambria Math" panose="02040503050406030204" pitchFamily="18" charset="0"/>
                        <a:cs typeface="Arial" panose="020B0604020202020204" pitchFamily="34" charset="0"/>
                      </a:rPr>
                      <m:t>=</m:t>
                    </m:r>
                    <m:r>
                      <a:rPr lang="en-US" sz="1800" b="0" i="1" smtClean="0">
                        <a:latin typeface="Cambria Math" panose="02040503050406030204" pitchFamily="18" charset="0"/>
                        <a:cs typeface="Arial" panose="020B0604020202020204" pitchFamily="34" charset="0"/>
                      </a:rPr>
                      <m:t>0</m:t>
                    </m:r>
                    <m:r>
                      <a:rPr lang="en-US" sz="1800" b="0" i="1" smtClean="0">
                        <a:latin typeface="Cambria Math" panose="02040503050406030204" pitchFamily="18" charset="0"/>
                        <a:cs typeface="Arial" panose="020B0604020202020204" pitchFamily="34" charset="0"/>
                      </a:rPr>
                      <m:t>)</m:t>
                    </m:r>
                  </m:oMath>
                </a14:m>
                <a:r>
                  <a:rPr lang="en-US" sz="1800" dirty="0">
                    <a:latin typeface="Alef" panose="00000500000000000000" pitchFamily="2" charset="-79"/>
                    <a:cs typeface="Alef" panose="00000500000000000000" pitchFamily="2" charset="-79"/>
                  </a:rPr>
                  <a:t>, estimate same as in a simple regression model</a:t>
                </a:r>
                <a:r>
                  <a:rPr lang="en-US" sz="1800" dirty="0">
                    <a:cs typeface="Arial" panose="020B0604020202020204" pitchFamily="34" charset="0"/>
                  </a:rPr>
                  <a:t> </a:t>
                </a:r>
                <a14:m>
                  <m:oMath xmlns:m="http://schemas.openxmlformats.org/officeDocument/2006/math">
                    <m:sSub>
                      <m:sSubPr>
                        <m:ctrlPr>
                          <a:rPr lang="en-US" sz="1800" i="1">
                            <a:latin typeface="Cambria Math" panose="02040503050406030204" pitchFamily="18" charset="0"/>
                            <a:cs typeface="Arial" panose="020B0604020202020204" pitchFamily="34" charset="0"/>
                          </a:rPr>
                        </m:ctrlPr>
                      </m:sSubPr>
                      <m:e>
                        <m:r>
                          <a:rPr lang="en-US" sz="1800" b="0" i="1">
                            <a:latin typeface="Cambria Math" panose="02040503050406030204" pitchFamily="18" charset="0"/>
                            <a:cs typeface="Arial" panose="020B0604020202020204" pitchFamily="34" charset="0"/>
                          </a:rPr>
                          <m:t>𝑏</m:t>
                        </m:r>
                      </m:e>
                      <m:sub>
                        <m:r>
                          <a:rPr lang="en-US" sz="1800" b="0" i="1">
                            <a:latin typeface="Cambria Math" panose="02040503050406030204" pitchFamily="18" charset="0"/>
                            <a:cs typeface="Arial" panose="020B0604020202020204" pitchFamily="34" charset="0"/>
                          </a:rPr>
                          <m:t>1</m:t>
                        </m:r>
                      </m:sub>
                    </m:sSub>
                    <m:r>
                      <a:rPr lang="en-US" sz="1800" b="0" i="1">
                        <a:latin typeface="Cambria Math" panose="02040503050406030204" pitchFamily="18" charset="0"/>
                        <a:ea typeface="Calibri" panose="020F0502020204030204" pitchFamily="34" charset="0"/>
                        <a:cs typeface="Arial" panose="020B0604020202020204" pitchFamily="34" charset="0"/>
                      </a:rPr>
                      <m:t>=</m:t>
                    </m:r>
                    <m:sSub>
                      <m:sSubPr>
                        <m:ctrlPr>
                          <a:rPr lang="en-US" sz="1800" i="1">
                            <a:latin typeface="Cambria Math" panose="02040503050406030204" pitchFamily="18" charset="0"/>
                            <a:cs typeface="Arial" panose="020B0604020202020204" pitchFamily="34" charset="0"/>
                          </a:rPr>
                        </m:ctrlPr>
                      </m:sSubPr>
                      <m:e>
                        <m:r>
                          <a:rPr lang="en-US" sz="1800" b="0" i="1">
                            <a:latin typeface="Cambria Math" panose="02040503050406030204" pitchFamily="18" charset="0"/>
                            <a:cs typeface="Arial" panose="020B0604020202020204" pitchFamily="34" charset="0"/>
                          </a:rPr>
                          <m:t>𝑟</m:t>
                        </m:r>
                      </m:e>
                      <m:sub>
                        <m:r>
                          <a:rPr lang="en-US" sz="1800" b="0" i="1">
                            <a:latin typeface="Cambria Math" panose="02040503050406030204" pitchFamily="18" charset="0"/>
                            <a:cs typeface="Arial" panose="020B0604020202020204" pitchFamily="34" charset="0"/>
                          </a:rPr>
                          <m:t>𝑦</m:t>
                        </m:r>
                        <m:r>
                          <a:rPr lang="en-US" sz="1800" b="0" i="1">
                            <a:latin typeface="Cambria Math" panose="02040503050406030204" pitchFamily="18" charset="0"/>
                            <a:cs typeface="Arial" panose="020B0604020202020204" pitchFamily="34" charset="0"/>
                          </a:rPr>
                          <m:t>,</m:t>
                        </m:r>
                        <m:r>
                          <a:rPr lang="en-US" sz="1800" b="0" i="1">
                            <a:latin typeface="Cambria Math" panose="02040503050406030204" pitchFamily="18" charset="0"/>
                            <a:cs typeface="Arial" panose="020B0604020202020204" pitchFamily="34" charset="0"/>
                          </a:rPr>
                          <m:t>𝑥</m:t>
                        </m:r>
                        <m:r>
                          <a:rPr lang="en-US" sz="1800" b="0" i="1">
                            <a:latin typeface="Cambria Math" panose="02040503050406030204" pitchFamily="18" charset="0"/>
                            <a:cs typeface="Arial" panose="020B0604020202020204" pitchFamily="34" charset="0"/>
                          </a:rPr>
                          <m:t>1</m:t>
                        </m:r>
                      </m:sub>
                    </m:sSub>
                    <m:r>
                      <a:rPr lang="en-US" sz="1800" b="0" i="1">
                        <a:latin typeface="Cambria Math" panose="02040503050406030204" pitchFamily="18" charset="0"/>
                        <a:cs typeface="Arial" panose="020B0604020202020204" pitchFamily="34" charset="0"/>
                      </a:rPr>
                      <m:t>∗</m:t>
                    </m:r>
                    <m:f>
                      <m:fPr>
                        <m:ctrlPr>
                          <a:rPr lang="en-US" sz="1800" i="1">
                            <a:latin typeface="Cambria Math" panose="02040503050406030204" pitchFamily="18" charset="0"/>
                            <a:cs typeface="Arial" panose="020B0604020202020204" pitchFamily="34" charset="0"/>
                          </a:rPr>
                        </m:ctrlPr>
                      </m:fPr>
                      <m:num>
                        <m:sSub>
                          <m:sSubPr>
                            <m:ctrlPr>
                              <a:rPr lang="en-US" sz="1800" i="1">
                                <a:latin typeface="Cambria Math" panose="02040503050406030204" pitchFamily="18" charset="0"/>
                                <a:cs typeface="Arial" panose="020B0604020202020204" pitchFamily="34" charset="0"/>
                              </a:rPr>
                            </m:ctrlPr>
                          </m:sSubPr>
                          <m:e>
                            <m:r>
                              <a:rPr lang="en-US" sz="1800" b="0" i="1">
                                <a:latin typeface="Cambria Math" panose="02040503050406030204" pitchFamily="18" charset="0"/>
                                <a:cs typeface="Arial" panose="020B0604020202020204" pitchFamily="34" charset="0"/>
                              </a:rPr>
                              <m:t>𝑆</m:t>
                            </m:r>
                          </m:e>
                          <m:sub>
                            <m:r>
                              <a:rPr lang="en-US" sz="1800" b="0" i="1">
                                <a:latin typeface="Cambria Math" panose="02040503050406030204" pitchFamily="18" charset="0"/>
                                <a:cs typeface="Arial" panose="020B0604020202020204" pitchFamily="34" charset="0"/>
                              </a:rPr>
                              <m:t>𝑦</m:t>
                            </m:r>
                          </m:sub>
                        </m:sSub>
                      </m:num>
                      <m:den>
                        <m:sSub>
                          <m:sSubPr>
                            <m:ctrlPr>
                              <a:rPr lang="en-US" sz="1800" i="1">
                                <a:latin typeface="Cambria Math" panose="02040503050406030204" pitchFamily="18" charset="0"/>
                                <a:cs typeface="Arial" panose="020B0604020202020204" pitchFamily="34" charset="0"/>
                              </a:rPr>
                            </m:ctrlPr>
                          </m:sSubPr>
                          <m:e>
                            <m:r>
                              <a:rPr lang="en-US" sz="1800" b="0" i="1">
                                <a:latin typeface="Cambria Math" panose="02040503050406030204" pitchFamily="18" charset="0"/>
                                <a:cs typeface="Arial" panose="020B0604020202020204" pitchFamily="34" charset="0"/>
                              </a:rPr>
                              <m:t>𝑆</m:t>
                            </m:r>
                          </m:e>
                          <m:sub>
                            <m:sSub>
                              <m:sSubPr>
                                <m:ctrlPr>
                                  <a:rPr lang="en-US" sz="1800" i="1">
                                    <a:latin typeface="Cambria Math" panose="02040503050406030204" pitchFamily="18" charset="0"/>
                                    <a:cs typeface="Arial" panose="020B0604020202020204" pitchFamily="34" charset="0"/>
                                  </a:rPr>
                                </m:ctrlPr>
                              </m:sSubPr>
                              <m:e>
                                <m:r>
                                  <a:rPr lang="en-US" sz="1800" b="0" i="1">
                                    <a:latin typeface="Cambria Math" panose="02040503050406030204" pitchFamily="18" charset="0"/>
                                    <a:cs typeface="Arial" panose="020B0604020202020204" pitchFamily="34" charset="0"/>
                                  </a:rPr>
                                  <m:t>𝑥</m:t>
                                </m:r>
                              </m:e>
                              <m:sub>
                                <m:r>
                                  <a:rPr lang="en-US" sz="1800" b="0" i="1">
                                    <a:latin typeface="Cambria Math" panose="02040503050406030204" pitchFamily="18" charset="0"/>
                                    <a:cs typeface="Arial" panose="020B0604020202020204" pitchFamily="34" charset="0"/>
                                  </a:rPr>
                                  <m:t>1</m:t>
                                </m:r>
                              </m:sub>
                            </m:sSub>
                          </m:sub>
                        </m:sSub>
                      </m:den>
                    </m:f>
                  </m:oMath>
                </a14:m>
                <a:endParaRPr lang="en-US" sz="1800" dirty="0">
                  <a:cs typeface="Arial" panose="020B0604020202020204" pitchFamily="34" charset="0"/>
                </a:endParaRPr>
              </a:p>
              <a:p>
                <a:pPr lvl="1" algn="l" rtl="0"/>
                <a:r>
                  <a:rPr lang="en-US" sz="1800" dirty="0">
                    <a:latin typeface="Alef" panose="00000500000000000000" pitchFamily="2" charset="-79"/>
                    <a:cs typeface="Alef" panose="00000500000000000000" pitchFamily="2" charset="-79"/>
                  </a:rPr>
                  <a:t>When collinearity is substantial, estimate gets weaker (other things being equal).</a:t>
                </a:r>
              </a:p>
              <a:p>
                <a:pPr algn="l" rtl="0"/>
                <a:r>
                  <a:rPr lang="en-US" sz="2000" b="1" dirty="0">
                    <a:latin typeface="Alef" panose="00000500000000000000" pitchFamily="2" charset="-79"/>
                    <a:cs typeface="Alef" panose="00000500000000000000" pitchFamily="2" charset="-79"/>
                  </a:rPr>
                  <a:t>Impact on Standard Error: recall that </a:t>
                </a:r>
                <a14:m>
                  <m:oMath xmlns:m="http://schemas.openxmlformats.org/officeDocument/2006/math">
                    <m:sSub>
                      <m:sSubPr>
                        <m:ctrlPr>
                          <a:rPr lang="en-US" sz="2000" i="1" smtClean="0">
                            <a:effectLst/>
                            <a:latin typeface="Cambria Math" panose="02040503050406030204" pitchFamily="18" charset="0"/>
                            <a:cs typeface="Arial" panose="020B0604020202020204" pitchFamily="34" charset="0"/>
                          </a:rPr>
                        </m:ctrlPr>
                      </m:sSubPr>
                      <m:e>
                        <m:r>
                          <a:rPr lang="en-US" sz="2000" b="0" i="1" smtClean="0">
                            <a:effectLst/>
                            <a:latin typeface="Cambria Math" panose="02040503050406030204" pitchFamily="18" charset="0"/>
                            <a:cs typeface="Arial" panose="020B0604020202020204" pitchFamily="34" charset="0"/>
                          </a:rPr>
                          <m:t>𝑏</m:t>
                        </m:r>
                      </m:e>
                      <m:sub>
                        <m:r>
                          <a:rPr lang="en-US" sz="2000" b="0" i="1" smtClean="0">
                            <a:effectLst/>
                            <a:latin typeface="Cambria Math" panose="02040503050406030204" pitchFamily="18" charset="0"/>
                            <a:cs typeface="Arial" panose="020B0604020202020204" pitchFamily="34" charset="0"/>
                          </a:rPr>
                          <m:t>1</m:t>
                        </m:r>
                      </m:sub>
                    </m:sSub>
                    <m:r>
                      <a:rPr lang="en-US" sz="2000" b="0" i="1" smtClean="0">
                        <a:effectLst/>
                        <a:latin typeface="Cambria Math" panose="02040503050406030204" pitchFamily="18" charset="0"/>
                        <a:cs typeface="Arial" panose="020B0604020202020204" pitchFamily="34" charset="0"/>
                      </a:rPr>
                      <m:t>~</m:t>
                    </m:r>
                    <m:r>
                      <a:rPr lang="en-US" sz="2000" b="0" i="1" smtClean="0">
                        <a:effectLst/>
                        <a:latin typeface="Cambria Math" panose="02040503050406030204" pitchFamily="18" charset="0"/>
                        <a:cs typeface="Arial" panose="020B0604020202020204" pitchFamily="34" charset="0"/>
                      </a:rPr>
                      <m:t>𝑛𝑜𝑟𝑚𝑎𝑙</m:t>
                    </m:r>
                    <m:r>
                      <a:rPr lang="en-US" sz="2000" b="0" i="1" smtClean="0">
                        <a:effectLst/>
                        <a:latin typeface="Cambria Math" panose="02040503050406030204" pitchFamily="18" charset="0"/>
                        <a:cs typeface="Arial" panose="020B0604020202020204" pitchFamily="34" charset="0"/>
                      </a:rPr>
                      <m:t>(</m:t>
                    </m:r>
                    <m:sSub>
                      <m:sSubPr>
                        <m:ctrlPr>
                          <a:rPr lang="en-US" sz="2000" b="0" i="1" smtClean="0">
                            <a:effectLst/>
                            <a:latin typeface="Cambria Math" panose="02040503050406030204" pitchFamily="18" charset="0"/>
                            <a:cs typeface="Arial" panose="020B0604020202020204" pitchFamily="34" charset="0"/>
                          </a:rPr>
                        </m:ctrlPr>
                      </m:sSubPr>
                      <m:e>
                        <m:r>
                          <a:rPr lang="en-US" sz="2000" b="0" i="1" smtClean="0">
                            <a:effectLst/>
                            <a:latin typeface="Cambria Math" panose="02040503050406030204" pitchFamily="18" charset="0"/>
                            <a:ea typeface="Cambria Math" panose="02040503050406030204" pitchFamily="18" charset="0"/>
                            <a:cs typeface="Arial" panose="020B0604020202020204" pitchFamily="34" charset="0"/>
                          </a:rPr>
                          <m:t>𝛽</m:t>
                        </m:r>
                      </m:e>
                      <m:sub>
                        <m:r>
                          <a:rPr lang="en-US" sz="2000" b="0" i="1" smtClean="0">
                            <a:effectLst/>
                            <a:latin typeface="Cambria Math" panose="02040503050406030204" pitchFamily="18" charset="0"/>
                            <a:cs typeface="Arial" panose="020B0604020202020204" pitchFamily="34" charset="0"/>
                          </a:rPr>
                          <m:t>1</m:t>
                        </m:r>
                      </m:sub>
                    </m:sSub>
                    <m:r>
                      <a:rPr lang="en-US" sz="2000" b="0" i="1" smtClean="0">
                        <a:effectLst/>
                        <a:latin typeface="Cambria Math" panose="02040503050406030204" pitchFamily="18" charset="0"/>
                        <a:cs typeface="Arial" panose="020B0604020202020204" pitchFamily="34" charset="0"/>
                      </a:rPr>
                      <m:t>,</m:t>
                    </m:r>
                    <m:rad>
                      <m:radPr>
                        <m:degHide m:val="on"/>
                        <m:ctrlPr>
                          <a:rPr lang="en-US" sz="2000" i="1" smtClean="0">
                            <a:solidFill>
                              <a:srgbClr val="5B9BD5"/>
                            </a:solidFill>
                            <a:latin typeface="Cambria Math" panose="02040503050406030204" pitchFamily="18" charset="0"/>
                            <a:cs typeface="Arial" panose="020B0604020202020204" pitchFamily="34" charset="0"/>
                          </a:rPr>
                        </m:ctrlPr>
                      </m:radPr>
                      <m:deg/>
                      <m:e>
                        <m:f>
                          <m:fPr>
                            <m:type m:val="skw"/>
                            <m:ctrlPr>
                              <a:rPr lang="en-US" sz="2000" i="1">
                                <a:solidFill>
                                  <a:srgbClr val="5B9BD5"/>
                                </a:solidFill>
                                <a:latin typeface="Cambria Math" panose="02040503050406030204" pitchFamily="18" charset="0"/>
                                <a:cs typeface="Arial" panose="020B0604020202020204" pitchFamily="34" charset="0"/>
                              </a:rPr>
                            </m:ctrlPr>
                          </m:fPr>
                          <m:num>
                            <m:r>
                              <a:rPr lang="en-US" sz="2000" i="1">
                                <a:solidFill>
                                  <a:srgbClr val="5B9BD5"/>
                                </a:solidFill>
                                <a:latin typeface="Cambria Math" panose="02040503050406030204" pitchFamily="18" charset="0"/>
                                <a:cs typeface="Arial" panose="020B0604020202020204" pitchFamily="34" charset="0"/>
                              </a:rPr>
                              <m:t>𝑀𝑆𝐸</m:t>
                            </m:r>
                          </m:num>
                          <m:den>
                            <m:r>
                              <a:rPr lang="en-US" sz="2000" i="1">
                                <a:solidFill>
                                  <a:srgbClr val="5B9BD5"/>
                                </a:solidFill>
                                <a:latin typeface="Cambria Math" panose="02040503050406030204" pitchFamily="18" charset="0"/>
                                <a:cs typeface="Arial" panose="020B0604020202020204" pitchFamily="34" charset="0"/>
                              </a:rPr>
                              <m:t>𝑁</m:t>
                            </m:r>
                            <m:sSubSup>
                              <m:sSubSupPr>
                                <m:ctrlPr>
                                  <a:rPr lang="en-US" sz="2000" i="1">
                                    <a:solidFill>
                                      <a:srgbClr val="5B9BD5"/>
                                    </a:solidFill>
                                    <a:latin typeface="Cambria Math" panose="02040503050406030204" pitchFamily="18" charset="0"/>
                                    <a:cs typeface="Arial" panose="020B0604020202020204" pitchFamily="34" charset="0"/>
                                  </a:rPr>
                                </m:ctrlPr>
                              </m:sSubSupPr>
                              <m:e>
                                <m:acc>
                                  <m:accPr>
                                    <m:chr m:val="̂"/>
                                    <m:ctrlPr>
                                      <a:rPr lang="en-US" sz="2000" i="1">
                                        <a:solidFill>
                                          <a:srgbClr val="5B9BD5"/>
                                        </a:solidFill>
                                        <a:latin typeface="Cambria Math" panose="02040503050406030204" pitchFamily="18" charset="0"/>
                                        <a:cs typeface="Arial" panose="020B0604020202020204" pitchFamily="34" charset="0"/>
                                      </a:rPr>
                                    </m:ctrlPr>
                                  </m:accPr>
                                  <m:e>
                                    <m:r>
                                      <a:rPr lang="en-US" sz="2000" i="1">
                                        <a:solidFill>
                                          <a:srgbClr val="5B9BD5"/>
                                        </a:solidFill>
                                        <a:latin typeface="Cambria Math" panose="02040503050406030204" pitchFamily="18" charset="0"/>
                                        <a:cs typeface="Arial" panose="020B0604020202020204" pitchFamily="34" charset="0"/>
                                      </a:rPr>
                                      <m:t>𝑆</m:t>
                                    </m:r>
                                  </m:e>
                                </m:acc>
                              </m:e>
                              <m:sub>
                                <m:r>
                                  <a:rPr lang="en-US" sz="2000" i="1">
                                    <a:solidFill>
                                      <a:srgbClr val="5B9BD5"/>
                                    </a:solidFill>
                                    <a:latin typeface="Cambria Math" panose="02040503050406030204" pitchFamily="18" charset="0"/>
                                    <a:cs typeface="Arial" panose="020B0604020202020204" pitchFamily="34" charset="0"/>
                                  </a:rPr>
                                  <m:t>𝑥</m:t>
                                </m:r>
                                <m:r>
                                  <a:rPr lang="en-US" sz="2000" i="1">
                                    <a:solidFill>
                                      <a:srgbClr val="5B9BD5"/>
                                    </a:solidFill>
                                    <a:latin typeface="Cambria Math" panose="02040503050406030204" pitchFamily="18" charset="0"/>
                                    <a:cs typeface="Arial" panose="020B0604020202020204" pitchFamily="34" charset="0"/>
                                  </a:rPr>
                                  <m:t>2</m:t>
                                </m:r>
                              </m:sub>
                              <m:sup>
                                <m:r>
                                  <a:rPr lang="en-US" sz="2000" i="1">
                                    <a:solidFill>
                                      <a:srgbClr val="5B9BD5"/>
                                    </a:solidFill>
                                    <a:latin typeface="Cambria Math" panose="02040503050406030204" pitchFamily="18" charset="0"/>
                                    <a:cs typeface="Arial" panose="020B0604020202020204" pitchFamily="34" charset="0"/>
                                  </a:rPr>
                                  <m:t>2</m:t>
                                </m:r>
                              </m:sup>
                            </m:sSubSup>
                            <m:r>
                              <a:rPr lang="en-US" sz="2000" i="1">
                                <a:solidFill>
                                  <a:srgbClr val="5B9BD5"/>
                                </a:solidFill>
                                <a:latin typeface="Cambria Math" panose="02040503050406030204" pitchFamily="18" charset="0"/>
                                <a:cs typeface="Arial" panose="020B0604020202020204" pitchFamily="34" charset="0"/>
                              </a:rPr>
                              <m:t> (</m:t>
                            </m:r>
                            <m:r>
                              <a:rPr lang="en-US" sz="2000" i="1">
                                <a:solidFill>
                                  <a:srgbClr val="5B9BD5"/>
                                </a:solidFill>
                                <a:latin typeface="Cambria Math" panose="02040503050406030204" pitchFamily="18" charset="0"/>
                                <a:cs typeface="Arial" panose="020B0604020202020204" pitchFamily="34" charset="0"/>
                              </a:rPr>
                              <m:t>1</m:t>
                            </m:r>
                            <m:r>
                              <a:rPr lang="en-US" sz="2000" i="1">
                                <a:solidFill>
                                  <a:srgbClr val="5B9BD5"/>
                                </a:solidFill>
                                <a:latin typeface="Cambria Math" panose="02040503050406030204" pitchFamily="18" charset="0"/>
                                <a:cs typeface="Arial" panose="020B0604020202020204" pitchFamily="34" charset="0"/>
                              </a:rPr>
                              <m:t>−</m:t>
                            </m:r>
                            <m:sSubSup>
                              <m:sSubSupPr>
                                <m:ctrlPr>
                                  <a:rPr lang="en-US" sz="2000" i="1">
                                    <a:solidFill>
                                      <a:srgbClr val="5B9BD5"/>
                                    </a:solidFill>
                                    <a:latin typeface="Cambria Math" panose="02040503050406030204" pitchFamily="18" charset="0"/>
                                    <a:cs typeface="Arial" panose="020B0604020202020204" pitchFamily="34" charset="0"/>
                                  </a:rPr>
                                </m:ctrlPr>
                              </m:sSubSupPr>
                              <m:e>
                                <m:r>
                                  <a:rPr lang="en-US" sz="2000" i="1">
                                    <a:solidFill>
                                      <a:srgbClr val="5B9BD5"/>
                                    </a:solidFill>
                                    <a:latin typeface="Cambria Math" panose="02040503050406030204" pitchFamily="18" charset="0"/>
                                    <a:cs typeface="Arial" panose="020B0604020202020204" pitchFamily="34" charset="0"/>
                                  </a:rPr>
                                  <m:t>𝑟</m:t>
                                </m:r>
                              </m:e>
                              <m:sub>
                                <m:r>
                                  <a:rPr lang="en-US" sz="2000" i="1">
                                    <a:solidFill>
                                      <a:srgbClr val="5B9BD5"/>
                                    </a:solidFill>
                                    <a:latin typeface="Cambria Math" panose="02040503050406030204" pitchFamily="18" charset="0"/>
                                    <a:cs typeface="Arial" panose="020B0604020202020204" pitchFamily="34" charset="0"/>
                                  </a:rPr>
                                  <m:t>𝑥</m:t>
                                </m:r>
                                <m:r>
                                  <a:rPr lang="en-US" sz="2000" i="1">
                                    <a:solidFill>
                                      <a:srgbClr val="5B9BD5"/>
                                    </a:solidFill>
                                    <a:latin typeface="Cambria Math" panose="02040503050406030204" pitchFamily="18" charset="0"/>
                                    <a:cs typeface="Arial" panose="020B0604020202020204" pitchFamily="34" charset="0"/>
                                  </a:rPr>
                                  <m:t>1</m:t>
                                </m:r>
                                <m:r>
                                  <a:rPr lang="en-US" sz="2000" i="1">
                                    <a:solidFill>
                                      <a:srgbClr val="5B9BD5"/>
                                    </a:solidFill>
                                    <a:latin typeface="Cambria Math" panose="02040503050406030204" pitchFamily="18" charset="0"/>
                                    <a:cs typeface="Arial" panose="020B0604020202020204" pitchFamily="34" charset="0"/>
                                  </a:rPr>
                                  <m:t>,</m:t>
                                </m:r>
                                <m:r>
                                  <a:rPr lang="en-US" sz="2000" i="1">
                                    <a:solidFill>
                                      <a:srgbClr val="5B9BD5"/>
                                    </a:solidFill>
                                    <a:latin typeface="Cambria Math" panose="02040503050406030204" pitchFamily="18" charset="0"/>
                                    <a:cs typeface="Arial" panose="020B0604020202020204" pitchFamily="34" charset="0"/>
                                  </a:rPr>
                                  <m:t>𝑥</m:t>
                                </m:r>
                                <m:r>
                                  <a:rPr lang="en-US" sz="2000" i="1">
                                    <a:solidFill>
                                      <a:srgbClr val="5B9BD5"/>
                                    </a:solidFill>
                                    <a:latin typeface="Cambria Math" panose="02040503050406030204" pitchFamily="18" charset="0"/>
                                    <a:cs typeface="Arial" panose="020B0604020202020204" pitchFamily="34" charset="0"/>
                                  </a:rPr>
                                  <m:t>2</m:t>
                                </m:r>
                              </m:sub>
                              <m:sup>
                                <m:r>
                                  <a:rPr lang="en-US" sz="2000" i="1">
                                    <a:solidFill>
                                      <a:srgbClr val="5B9BD5"/>
                                    </a:solidFill>
                                    <a:latin typeface="Cambria Math" panose="02040503050406030204" pitchFamily="18" charset="0"/>
                                    <a:cs typeface="Arial" panose="020B0604020202020204" pitchFamily="34" charset="0"/>
                                  </a:rPr>
                                  <m:t>2</m:t>
                                </m:r>
                              </m:sup>
                            </m:sSubSup>
                            <m:r>
                              <a:rPr lang="en-US" sz="2000" i="1">
                                <a:solidFill>
                                  <a:srgbClr val="5B9BD5"/>
                                </a:solidFill>
                                <a:latin typeface="Cambria Math" panose="02040503050406030204" pitchFamily="18" charset="0"/>
                                <a:cs typeface="Arial" panose="020B0604020202020204" pitchFamily="34" charset="0"/>
                              </a:rPr>
                              <m:t>)</m:t>
                            </m:r>
                          </m:den>
                        </m:f>
                      </m:e>
                    </m:rad>
                    <m:r>
                      <a:rPr lang="en-US" sz="2000" b="0" i="1" smtClean="0">
                        <a:effectLst/>
                        <a:latin typeface="Cambria Math" panose="02040503050406030204" pitchFamily="18" charset="0"/>
                        <a:cs typeface="Arial" panose="020B0604020202020204" pitchFamily="34" charset="0"/>
                      </a:rPr>
                      <m:t>)</m:t>
                    </m:r>
                  </m:oMath>
                </a14:m>
                <a:endParaRPr lang="en-US" sz="2000" b="1" dirty="0">
                  <a:latin typeface="Alef" panose="00000500000000000000" pitchFamily="2" charset="-79"/>
                  <a:cs typeface="Alef" panose="00000500000000000000" pitchFamily="2" charset="-79"/>
                </a:endParaRPr>
              </a:p>
              <a:p>
                <a:pPr lvl="1" algn="l" rtl="0"/>
                <a:r>
                  <a:rPr lang="en-US" sz="1800" dirty="0">
                    <a:latin typeface="Alef" panose="00000500000000000000" pitchFamily="2" charset="-79"/>
                    <a:cs typeface="Alef" panose="00000500000000000000" pitchFamily="2" charset="-79"/>
                  </a:rPr>
                  <a:t>When collinearity gets higher, </a:t>
                </a:r>
                <a:r>
                  <a:rPr lang="en-US" sz="1800" dirty="0">
                    <a:solidFill>
                      <a:srgbClr val="0070C0"/>
                    </a:solidFill>
                    <a:latin typeface="Alef" panose="00000500000000000000" pitchFamily="2" charset="-79"/>
                    <a:cs typeface="Alef" panose="00000500000000000000" pitchFamily="2" charset="-79"/>
                  </a:rPr>
                  <a:t>SE</a:t>
                </a:r>
                <a:r>
                  <a:rPr lang="en-US" sz="1800" dirty="0">
                    <a:latin typeface="Alef" panose="00000500000000000000" pitchFamily="2" charset="-79"/>
                    <a:cs typeface="Alef" panose="00000500000000000000" pitchFamily="2" charset="-79"/>
                  </a:rPr>
                  <a:t> gets bigger</a:t>
                </a:r>
              </a:p>
              <a:p>
                <a:pPr lvl="1" algn="l" rtl="0"/>
                <a:r>
                  <a:rPr lang="en-US" sz="1800" dirty="0">
                    <a:latin typeface="Alef" panose="00000500000000000000" pitchFamily="2" charset="-79"/>
                    <a:cs typeface="Alef" panose="00000500000000000000" pitchFamily="2" charset="-79"/>
                  </a:rPr>
                  <a:t>I.e., less certainty in estimate, less statistical power. </a:t>
                </a:r>
              </a:p>
              <a:p>
                <a:pPr lvl="1" algn="l" rtl="0"/>
                <a:r>
                  <a:rPr lang="en-US" sz="1800" dirty="0">
                    <a:latin typeface="Alef" panose="00000500000000000000" pitchFamily="2" charset="-79"/>
                    <a:cs typeface="Alef" panose="00000500000000000000" pitchFamily="2" charset="-79"/>
                  </a:rPr>
                  <a:t>Implication: Models with more multicollinearity are more prone to Type II errors (and have lower PPV).</a:t>
                </a:r>
              </a:p>
            </p:txBody>
          </p:sp>
        </mc:Choice>
        <mc:Fallback>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142240" y="1120140"/>
                <a:ext cx="11816148" cy="5518052"/>
              </a:xfrm>
              <a:blipFill>
                <a:blip r:embed="rId2"/>
                <a:stretch>
                  <a:fillRect l="-774" t="-1326"/>
                </a:stretch>
              </a:blipFill>
            </p:spPr>
            <p:txBody>
              <a:bodyPr/>
              <a:lstStyle/>
              <a:p>
                <a:r>
                  <a:rPr lang="en-US">
                    <a:noFill/>
                  </a:rPr>
                  <a:t> </a:t>
                </a:r>
              </a:p>
            </p:txBody>
          </p:sp>
        </mc:Fallback>
      </mc:AlternateContent>
    </p:spTree>
    <p:extLst>
      <p:ext uri="{BB962C8B-B14F-4D97-AF65-F5344CB8AC3E}">
        <p14:creationId xmlns:p14="http://schemas.microsoft.com/office/powerpoint/2010/main" val="170218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Multicollinearity in multiple regression</a:t>
            </a:r>
            <a:endParaRPr lang="he-IL" sz="4000" dirty="0">
              <a:latin typeface="Alef" panose="00000500000000000000" pitchFamily="2" charset="-79"/>
              <a:cs typeface="Alef" panose="00000500000000000000" pitchFamily="2" charset="-79"/>
            </a:endParaRPr>
          </a:p>
        </p:txBody>
      </p:sp>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142240" y="1120140"/>
            <a:ext cx="11816148" cy="553148"/>
          </a:xfrm>
        </p:spPr>
        <p:txBody>
          <a:bodyPr>
            <a:normAutofit/>
          </a:bodyPr>
          <a:lstStyle/>
          <a:p>
            <a:pPr marL="0" indent="0" algn="l" rtl="0">
              <a:buNone/>
            </a:pPr>
            <a:r>
              <a:rPr lang="en-US" sz="2400" b="1" dirty="0">
                <a:latin typeface="Alef" panose="00000500000000000000" pitchFamily="2" charset="-79"/>
                <a:cs typeface="Alef" panose="00000500000000000000" pitchFamily="2" charset="-79"/>
              </a:rPr>
              <a:t>Demonstration via intuitive depiction </a:t>
            </a:r>
            <a:r>
              <a:rPr lang="en-US" sz="2400" dirty="0">
                <a:latin typeface="Alef" panose="00000500000000000000" pitchFamily="2" charset="-79"/>
                <a:cs typeface="Alef" panose="00000500000000000000" pitchFamily="2" charset="-79"/>
              </a:rPr>
              <a:t>(in the case of two predictors)</a:t>
            </a:r>
            <a:r>
              <a:rPr lang="en-US" sz="2400" b="1" dirty="0">
                <a:latin typeface="Alef" panose="00000500000000000000" pitchFamily="2" charset="-79"/>
                <a:cs typeface="Alef" panose="00000500000000000000" pitchFamily="2" charset="-79"/>
              </a:rPr>
              <a:t>:</a:t>
            </a:r>
          </a:p>
          <a:p>
            <a:pPr algn="l" rtl="0"/>
            <a:endParaRPr lang="en-US" sz="1800" dirty="0">
              <a:latin typeface="Alef" panose="00000500000000000000" pitchFamily="2" charset="-79"/>
              <a:cs typeface="Alef" panose="00000500000000000000" pitchFamily="2" charset="-79"/>
            </a:endParaRPr>
          </a:p>
        </p:txBody>
      </p:sp>
      <p:sp>
        <p:nvSpPr>
          <p:cNvPr id="4" name="Oval 3">
            <a:extLst>
              <a:ext uri="{FF2B5EF4-FFF2-40B4-BE49-F238E27FC236}">
                <a16:creationId xmlns:a16="http://schemas.microsoft.com/office/drawing/2014/main" id="{71C1EB3B-1D89-8376-F859-38C1668FA325}"/>
              </a:ext>
            </a:extLst>
          </p:cNvPr>
          <p:cNvSpPr/>
          <p:nvPr/>
        </p:nvSpPr>
        <p:spPr>
          <a:xfrm>
            <a:off x="1012345" y="3227768"/>
            <a:ext cx="1828800" cy="1828800"/>
          </a:xfrm>
          <a:prstGeom prst="ellipse">
            <a:avLst/>
          </a:prstGeom>
          <a:solidFill>
            <a:schemeClr val="accent2">
              <a:alpha val="42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1DC2EF8D-DCFF-DAD1-24CA-E2714176D343}"/>
              </a:ext>
            </a:extLst>
          </p:cNvPr>
          <p:cNvSpPr/>
          <p:nvPr/>
        </p:nvSpPr>
        <p:spPr>
          <a:xfrm>
            <a:off x="2841145" y="3227768"/>
            <a:ext cx="1828800" cy="1828800"/>
          </a:xfrm>
          <a:prstGeom prst="ellipse">
            <a:avLst/>
          </a:prstGeom>
          <a:solidFill>
            <a:schemeClr val="accent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AE0EF03-3DBC-A2B5-E4E8-8656591DA1DD}"/>
              </a:ext>
            </a:extLst>
          </p:cNvPr>
          <p:cNvSpPr/>
          <p:nvPr/>
        </p:nvSpPr>
        <p:spPr>
          <a:xfrm>
            <a:off x="1926745" y="2313368"/>
            <a:ext cx="1828800" cy="1828800"/>
          </a:xfrm>
          <a:prstGeom prst="ellipse">
            <a:avLst/>
          </a:prstGeom>
          <a:solidFill>
            <a:srgbClr val="00B050">
              <a:alpha val="4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FA4D7DE-008F-41B6-9A7E-0D6159F99D70}"/>
              </a:ext>
            </a:extLst>
          </p:cNvPr>
          <p:cNvSpPr txBox="1"/>
          <p:nvPr/>
        </p:nvSpPr>
        <p:spPr>
          <a:xfrm>
            <a:off x="10259099" y="5423885"/>
            <a:ext cx="1932901" cy="369332"/>
          </a:xfrm>
          <a:prstGeom prst="rect">
            <a:avLst/>
          </a:prstGeom>
          <a:noFill/>
        </p:spPr>
        <p:txBody>
          <a:bodyPr wrap="none" rtlCol="0">
            <a:spAutoFit/>
          </a:bodyPr>
          <a:lstStyle/>
          <a:p>
            <a:r>
              <a:rPr lang="en-US" dirty="0">
                <a:solidFill>
                  <a:srgbClr val="ED7D31"/>
                </a:solidFill>
              </a:rPr>
              <a:t>Exercise hours (x1)</a:t>
            </a:r>
          </a:p>
        </p:txBody>
      </p:sp>
      <p:sp>
        <p:nvSpPr>
          <p:cNvPr id="8" name="TextBox 7">
            <a:extLst>
              <a:ext uri="{FF2B5EF4-FFF2-40B4-BE49-F238E27FC236}">
                <a16:creationId xmlns:a16="http://schemas.microsoft.com/office/drawing/2014/main" id="{39B13761-6518-9FFB-E517-79F9A5AD4902}"/>
              </a:ext>
            </a:extLst>
          </p:cNvPr>
          <p:cNvSpPr txBox="1"/>
          <p:nvPr/>
        </p:nvSpPr>
        <p:spPr>
          <a:xfrm>
            <a:off x="10286905" y="5793217"/>
            <a:ext cx="1762855" cy="369332"/>
          </a:xfrm>
          <a:prstGeom prst="rect">
            <a:avLst/>
          </a:prstGeom>
          <a:noFill/>
        </p:spPr>
        <p:txBody>
          <a:bodyPr wrap="none" rtlCol="0">
            <a:spAutoFit/>
          </a:bodyPr>
          <a:lstStyle/>
          <a:p>
            <a:pPr algn="l" rtl="0"/>
            <a:r>
              <a:rPr lang="en-US" dirty="0">
                <a:solidFill>
                  <a:srgbClr val="5BB3CA"/>
                </a:solidFill>
              </a:rPr>
              <a:t>Hours in sun (x2)</a:t>
            </a:r>
          </a:p>
        </p:txBody>
      </p:sp>
      <p:sp>
        <p:nvSpPr>
          <p:cNvPr id="9" name="TextBox 8">
            <a:extLst>
              <a:ext uri="{FF2B5EF4-FFF2-40B4-BE49-F238E27FC236}">
                <a16:creationId xmlns:a16="http://schemas.microsoft.com/office/drawing/2014/main" id="{DFFE8CD5-B5B8-BB4E-7BCD-981B263BA1DB}"/>
              </a:ext>
            </a:extLst>
          </p:cNvPr>
          <p:cNvSpPr txBox="1"/>
          <p:nvPr/>
        </p:nvSpPr>
        <p:spPr>
          <a:xfrm>
            <a:off x="10286905" y="6162549"/>
            <a:ext cx="1451038" cy="369332"/>
          </a:xfrm>
          <a:prstGeom prst="rect">
            <a:avLst/>
          </a:prstGeom>
          <a:noFill/>
        </p:spPr>
        <p:txBody>
          <a:bodyPr wrap="none" rtlCol="0">
            <a:spAutoFit/>
          </a:bodyPr>
          <a:lstStyle/>
          <a:p>
            <a:pPr algn="l" rtl="0"/>
            <a:r>
              <a:rPr lang="en-US" dirty="0">
                <a:solidFill>
                  <a:srgbClr val="00B050"/>
                </a:solidFill>
              </a:rPr>
              <a:t>Happiness (y)</a:t>
            </a:r>
          </a:p>
        </p:txBody>
      </p:sp>
      <p:sp>
        <p:nvSpPr>
          <p:cNvPr id="14" name="Content Placeholder 2">
            <a:extLst>
              <a:ext uri="{FF2B5EF4-FFF2-40B4-BE49-F238E27FC236}">
                <a16:creationId xmlns:a16="http://schemas.microsoft.com/office/drawing/2014/main" id="{72F9F39D-88F8-E908-9A89-54DC06640684}"/>
              </a:ext>
            </a:extLst>
          </p:cNvPr>
          <p:cNvSpPr txBox="1">
            <a:spLocks/>
          </p:cNvSpPr>
          <p:nvPr/>
        </p:nvSpPr>
        <p:spPr>
          <a:xfrm>
            <a:off x="1926745" y="1790816"/>
            <a:ext cx="2045132" cy="562964"/>
          </a:xfrm>
          <a:prstGeom prst="rect">
            <a:avLst/>
          </a:prstGeom>
        </p:spPr>
        <p:txBody>
          <a:bodyPr vert="horz" lIns="91440" tIns="45720" rIns="91440" bIns="45720" rtlCol="1">
            <a:normAutofit fontScale="925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2000" b="1" u="sng" dirty="0">
                <a:latin typeface="Alef" panose="00000500000000000000" pitchFamily="2" charset="-79"/>
                <a:cs typeface="Alef" panose="00000500000000000000" pitchFamily="2" charset="-79"/>
              </a:rPr>
              <a:t>No collinearity:</a:t>
            </a:r>
          </a:p>
        </p:txBody>
      </p:sp>
      <p:sp>
        <p:nvSpPr>
          <p:cNvPr id="15" name="Oval 14">
            <a:extLst>
              <a:ext uri="{FF2B5EF4-FFF2-40B4-BE49-F238E27FC236}">
                <a16:creationId xmlns:a16="http://schemas.microsoft.com/office/drawing/2014/main" id="{C2C15AE5-E5B4-8936-BEDE-F71165A82BDA}"/>
              </a:ext>
            </a:extLst>
          </p:cNvPr>
          <p:cNvSpPr/>
          <p:nvPr/>
        </p:nvSpPr>
        <p:spPr>
          <a:xfrm>
            <a:off x="8423815" y="3225753"/>
            <a:ext cx="1828800" cy="1828800"/>
          </a:xfrm>
          <a:prstGeom prst="ellipse">
            <a:avLst/>
          </a:prstGeom>
          <a:solidFill>
            <a:schemeClr val="accent2">
              <a:alpha val="42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79BB1AA0-03BE-5202-E65B-0DFD509580C7}"/>
              </a:ext>
            </a:extLst>
          </p:cNvPr>
          <p:cNvSpPr/>
          <p:nvPr/>
        </p:nvSpPr>
        <p:spPr>
          <a:xfrm>
            <a:off x="8629555" y="3225753"/>
            <a:ext cx="1828800" cy="1828800"/>
          </a:xfrm>
          <a:prstGeom prst="ellipse">
            <a:avLst/>
          </a:prstGeom>
          <a:solidFill>
            <a:schemeClr val="accent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ACEB069-2CFD-876E-4C4E-957F9520945C}"/>
              </a:ext>
            </a:extLst>
          </p:cNvPr>
          <p:cNvSpPr/>
          <p:nvPr/>
        </p:nvSpPr>
        <p:spPr>
          <a:xfrm>
            <a:off x="8526685" y="2313368"/>
            <a:ext cx="1828800" cy="1828800"/>
          </a:xfrm>
          <a:prstGeom prst="ellipse">
            <a:avLst/>
          </a:prstGeom>
          <a:solidFill>
            <a:srgbClr val="00B050">
              <a:alpha val="4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9DBD562A-55B4-B77F-380F-1AAD57401C78}"/>
              </a:ext>
            </a:extLst>
          </p:cNvPr>
          <p:cNvSpPr txBox="1">
            <a:spLocks/>
          </p:cNvSpPr>
          <p:nvPr/>
        </p:nvSpPr>
        <p:spPr>
          <a:xfrm>
            <a:off x="8458104" y="1788801"/>
            <a:ext cx="2297525" cy="562964"/>
          </a:xfrm>
          <a:prstGeom prst="rect">
            <a:avLst/>
          </a:prstGeom>
        </p:spPr>
        <p:txBody>
          <a:bodyPr vert="horz" lIns="91440" tIns="45720" rIns="91440" bIns="45720" rtlCol="1">
            <a:normAutofit fontScale="925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sz="2000" b="1" u="sng" dirty="0">
                <a:latin typeface="Alef" panose="00000500000000000000" pitchFamily="2" charset="-79"/>
                <a:cs typeface="Alef" panose="00000500000000000000" pitchFamily="2" charset="-79"/>
              </a:rPr>
              <a:t>High collinearity:</a:t>
            </a:r>
          </a:p>
        </p:txBody>
      </p:sp>
    </p:spTree>
    <p:extLst>
      <p:ext uri="{BB962C8B-B14F-4D97-AF65-F5344CB8AC3E}">
        <p14:creationId xmlns:p14="http://schemas.microsoft.com/office/powerpoint/2010/main" val="190812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4" grpId="0" animBg="1"/>
      <p:bldP spid="5" grpId="0" animBg="1"/>
      <p:bldP spid="6" grpId="0" animBg="1"/>
      <p:bldP spid="7" grpId="0"/>
      <p:bldP spid="8" grpId="0"/>
      <p:bldP spid="9" grpId="0"/>
      <p:bldP spid="14" grpId="0"/>
      <p:bldP spid="15" grpId="0" animBg="1"/>
      <p:bldP spid="16" grpId="0" animBg="1"/>
      <p:bldP spid="17"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Measures of multicollinearity</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142240" y="1211580"/>
                <a:ext cx="11816148" cy="5504906"/>
              </a:xfrm>
            </p:spPr>
            <p:txBody>
              <a:bodyPr>
                <a:normAutofit/>
              </a:bodyPr>
              <a:lstStyle/>
              <a:p>
                <a:pPr algn="l" rtl="0"/>
                <a:r>
                  <a:rPr lang="en-US" sz="3200" b="1" dirty="0">
                    <a:latin typeface="Alef" panose="00000500000000000000" pitchFamily="2" charset="-79"/>
                    <a:cs typeface="Alef" panose="00000500000000000000" pitchFamily="2" charset="-79"/>
                  </a:rPr>
                  <a:t>First, </a:t>
                </a:r>
                <a:r>
                  <a:rPr lang="en-US" sz="3200" dirty="0">
                    <a:latin typeface="Alef" panose="00000500000000000000" pitchFamily="2" charset="-79"/>
                    <a:cs typeface="Alef" panose="00000500000000000000" pitchFamily="2" charset="-79"/>
                  </a:rPr>
                  <a:t>always a good practice to look at correlation table.</a:t>
                </a:r>
              </a:p>
              <a:p>
                <a:pPr lvl="1" algn="l" rtl="0"/>
                <a:r>
                  <a:rPr lang="en-US" dirty="0">
                    <a:latin typeface="Alef" panose="00000500000000000000" pitchFamily="2" charset="-79"/>
                    <a:cs typeface="Alef" panose="00000500000000000000" pitchFamily="2" charset="-79"/>
                  </a:rPr>
                  <a:t>Getting a sense of multicollinearity is pretty easy in the case of small number of predictors.</a:t>
                </a:r>
              </a:p>
              <a:p>
                <a:pPr lvl="1" algn="l" rtl="0"/>
                <a:endParaRPr lang="en-US" sz="2000" dirty="0">
                  <a:latin typeface="Alef" panose="00000500000000000000" pitchFamily="2" charset="-79"/>
                  <a:cs typeface="Alef" panose="00000500000000000000" pitchFamily="2" charset="-79"/>
                </a:endParaRPr>
              </a:p>
              <a:p>
                <a:pPr algn="l" rtl="0"/>
                <a:r>
                  <a:rPr lang="en-US" sz="3200" b="1" dirty="0">
                    <a:latin typeface="Alef" panose="00000500000000000000" pitchFamily="2" charset="-79"/>
                    <a:cs typeface="Alef" panose="00000500000000000000" pitchFamily="2" charset="-79"/>
                  </a:rPr>
                  <a:t>Second, </a:t>
                </a:r>
                <a:r>
                  <a:rPr lang="en-US" sz="3200" dirty="0">
                    <a:latin typeface="Alef" panose="00000500000000000000" pitchFamily="2" charset="-79"/>
                    <a:cs typeface="Alef" panose="00000500000000000000" pitchFamily="2" charset="-79"/>
                  </a:rPr>
                  <a:t>you can use measures specifically for extent of multicollinearity.</a:t>
                </a:r>
              </a:p>
              <a:p>
                <a:pPr lvl="1" algn="l" rtl="0"/>
                <a:r>
                  <a:rPr lang="en-US" dirty="0">
                    <a:latin typeface="Alef" panose="00000500000000000000" pitchFamily="2" charset="-79"/>
                    <a:cs typeface="Alef" panose="00000500000000000000" pitchFamily="2" charset="-79"/>
                  </a:rPr>
                  <a:t>Common: </a:t>
                </a:r>
                <a:r>
                  <a:rPr lang="en-US" b="1" i="1" dirty="0">
                    <a:latin typeface="Alef" panose="00000500000000000000" pitchFamily="2" charset="-79"/>
                    <a:cs typeface="Alef" panose="00000500000000000000" pitchFamily="2" charset="-79"/>
                  </a:rPr>
                  <a:t>Variance inflation factor </a:t>
                </a:r>
                <a:r>
                  <a:rPr lang="en-US" dirty="0">
                    <a:latin typeface="Alef" panose="00000500000000000000" pitchFamily="2" charset="-79"/>
                    <a:cs typeface="Alef" panose="00000500000000000000" pitchFamily="2" charset="-79"/>
                  </a:rPr>
                  <a:t>(VIF)</a:t>
                </a:r>
              </a:p>
              <a:p>
                <a:pPr lvl="1" algn="l" rtl="0"/>
                <a14:m>
                  <m:oMath xmlns:m="http://schemas.openxmlformats.org/officeDocument/2006/math">
                    <m:sSub>
                      <m:sSubPr>
                        <m:ctrlPr>
                          <a:rPr lang="en-US"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𝑉𝐼𝐹</m:t>
                        </m:r>
                      </m:e>
                      <m:sub>
                        <m:r>
                          <a:rPr lang="en-US" b="0" i="1" smtClean="0">
                            <a:latin typeface="Cambria Math" panose="02040503050406030204" pitchFamily="18" charset="0"/>
                            <a:cs typeface="Alef" panose="00000500000000000000" pitchFamily="2" charset="-79"/>
                          </a:rPr>
                          <m:t>𝑖</m:t>
                        </m:r>
                      </m:sub>
                    </m:sSub>
                    <m:r>
                      <a:rPr lang="en-US" b="0" i="1" smtClean="0">
                        <a:latin typeface="Cambria Math" panose="02040503050406030204" pitchFamily="18" charset="0"/>
                        <a:cs typeface="Alef" panose="00000500000000000000" pitchFamily="2" charset="-79"/>
                      </a:rPr>
                      <m:t>=</m:t>
                    </m:r>
                    <m:f>
                      <m:fPr>
                        <m:ctrlPr>
                          <a:rPr lang="en-US" b="0" i="1" smtClean="0">
                            <a:latin typeface="Cambria Math" panose="02040503050406030204" pitchFamily="18" charset="0"/>
                            <a:cs typeface="Alef" panose="00000500000000000000" pitchFamily="2" charset="-79"/>
                          </a:rPr>
                        </m:ctrlPr>
                      </m:fPr>
                      <m:num>
                        <m:r>
                          <a:rPr lang="en-US" b="0" i="1" smtClean="0">
                            <a:latin typeface="Cambria Math" panose="02040503050406030204" pitchFamily="18" charset="0"/>
                            <a:cs typeface="Alef" panose="00000500000000000000" pitchFamily="2" charset="-79"/>
                          </a:rPr>
                          <m:t>1</m:t>
                        </m:r>
                      </m:num>
                      <m:den>
                        <m:r>
                          <a:rPr lang="en-US" b="0" i="1" smtClean="0">
                            <a:latin typeface="Cambria Math" panose="02040503050406030204" pitchFamily="18" charset="0"/>
                            <a:cs typeface="Alef" panose="00000500000000000000" pitchFamily="2" charset="-79"/>
                          </a:rPr>
                          <m:t>1</m:t>
                        </m:r>
                        <m:r>
                          <a:rPr lang="en-US" b="0" i="1" smtClean="0">
                            <a:latin typeface="Cambria Math" panose="02040503050406030204" pitchFamily="18" charset="0"/>
                            <a:cs typeface="Alef" panose="00000500000000000000" pitchFamily="2" charset="-79"/>
                          </a:rPr>
                          <m:t>−</m:t>
                        </m:r>
                        <m:sSubSup>
                          <m:sSubSupPr>
                            <m:ctrlPr>
                              <a:rPr lang="en-US" b="0" i="1" smtClean="0">
                                <a:latin typeface="Cambria Math" panose="02040503050406030204" pitchFamily="18" charset="0"/>
                                <a:cs typeface="Alef" panose="00000500000000000000" pitchFamily="2" charset="-79"/>
                              </a:rPr>
                            </m:ctrlPr>
                          </m:sSubSupPr>
                          <m:e>
                            <m:r>
                              <a:rPr lang="en-US" b="0" i="1" smtClean="0">
                                <a:latin typeface="Cambria Math" panose="02040503050406030204" pitchFamily="18" charset="0"/>
                                <a:cs typeface="Alef" panose="00000500000000000000" pitchFamily="2" charset="-79"/>
                              </a:rPr>
                              <m:t>𝑅</m:t>
                            </m:r>
                          </m:e>
                          <m:sub>
                            <m:r>
                              <a:rPr lang="en-US" b="0" i="1" smtClean="0">
                                <a:latin typeface="Cambria Math" panose="02040503050406030204" pitchFamily="18" charset="0"/>
                                <a:cs typeface="Alef" panose="00000500000000000000" pitchFamily="2" charset="-79"/>
                              </a:rPr>
                              <m:t>𝑖</m:t>
                            </m:r>
                          </m:sub>
                          <m:sup>
                            <m:r>
                              <a:rPr lang="en-US" b="0" i="1" smtClean="0">
                                <a:latin typeface="Cambria Math" panose="02040503050406030204" pitchFamily="18" charset="0"/>
                                <a:cs typeface="Alef" panose="00000500000000000000" pitchFamily="2" charset="-79"/>
                              </a:rPr>
                              <m:t>2</m:t>
                            </m:r>
                          </m:sup>
                        </m:sSubSup>
                      </m:den>
                    </m:f>
                  </m:oMath>
                </a14:m>
                <a:r>
                  <a:rPr lang="en-US" dirty="0">
                    <a:latin typeface="Alef" panose="00000500000000000000" pitchFamily="2" charset="-79"/>
                    <a:cs typeface="Alef" panose="00000500000000000000" pitchFamily="2" charset="-79"/>
                  </a:rPr>
                  <a:t> where </a:t>
                </a:r>
                <a14:m>
                  <m:oMath xmlns:m="http://schemas.openxmlformats.org/officeDocument/2006/math">
                    <m:sSubSup>
                      <m:sSubSupPr>
                        <m:ctrlPr>
                          <a:rPr lang="en-US" i="1" smtClean="0">
                            <a:latin typeface="Cambria Math" panose="02040503050406030204" pitchFamily="18" charset="0"/>
                            <a:cs typeface="Alef" panose="00000500000000000000" pitchFamily="2" charset="-79"/>
                          </a:rPr>
                        </m:ctrlPr>
                      </m:sSubSupPr>
                      <m:e>
                        <m:r>
                          <a:rPr lang="en-US" b="0" i="1" smtClean="0">
                            <a:latin typeface="Cambria Math" panose="02040503050406030204" pitchFamily="18" charset="0"/>
                            <a:cs typeface="Alef" panose="00000500000000000000" pitchFamily="2" charset="-79"/>
                          </a:rPr>
                          <m:t>𝑅</m:t>
                        </m:r>
                      </m:e>
                      <m:sub>
                        <m:r>
                          <a:rPr lang="en-US" b="0" i="1" smtClean="0">
                            <a:latin typeface="Cambria Math" panose="02040503050406030204" pitchFamily="18" charset="0"/>
                            <a:cs typeface="Alef" panose="00000500000000000000" pitchFamily="2" charset="-79"/>
                          </a:rPr>
                          <m:t>𝑖</m:t>
                        </m:r>
                      </m:sub>
                      <m:sup>
                        <m:r>
                          <a:rPr lang="en-US" b="0" i="1" smtClean="0">
                            <a:latin typeface="Cambria Math" panose="02040503050406030204" pitchFamily="18" charset="0"/>
                            <a:cs typeface="Alef" panose="00000500000000000000" pitchFamily="2" charset="-79"/>
                          </a:rPr>
                          <m:t>2</m:t>
                        </m:r>
                      </m:sup>
                    </m:sSubSup>
                  </m:oMath>
                </a14:m>
                <a:r>
                  <a:rPr lang="en-US" dirty="0">
                    <a:latin typeface="Alef" panose="00000500000000000000" pitchFamily="2" charset="-79"/>
                    <a:cs typeface="Alef" panose="00000500000000000000" pitchFamily="2" charset="-79"/>
                  </a:rPr>
                  <a:t> is proportion of variance explained in a predictor </a:t>
                </a:r>
                <a:r>
                  <a:rPr lang="en-US" i="1" dirty="0" err="1">
                    <a:latin typeface="Alef" panose="00000500000000000000" pitchFamily="2" charset="-79"/>
                    <a:cs typeface="Alef" panose="00000500000000000000" pitchFamily="2" charset="-79"/>
                  </a:rPr>
                  <a:t>i</a:t>
                </a:r>
                <a:r>
                  <a:rPr lang="en-US" i="1" dirty="0">
                    <a:latin typeface="Alef" panose="00000500000000000000" pitchFamily="2" charset="-79"/>
                    <a:cs typeface="Alef" panose="00000500000000000000" pitchFamily="2" charset="-79"/>
                  </a:rPr>
                  <a:t> </a:t>
                </a:r>
                <a:r>
                  <a:rPr lang="en-US" dirty="0">
                    <a:latin typeface="Alef" panose="00000500000000000000" pitchFamily="2" charset="-79"/>
                    <a:cs typeface="Alef" panose="00000500000000000000" pitchFamily="2" charset="-79"/>
                  </a:rPr>
                  <a:t>from all other predictors in the model. Higher </a:t>
                </a:r>
                <a14:m>
                  <m:oMath xmlns:m="http://schemas.openxmlformats.org/officeDocument/2006/math">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𝑉𝐼𝐹</m:t>
                        </m:r>
                      </m:e>
                      <m:sub>
                        <m:r>
                          <a:rPr lang="en-US" i="1">
                            <a:latin typeface="Cambria Math" panose="02040503050406030204" pitchFamily="18" charset="0"/>
                            <a:cs typeface="Alef" panose="00000500000000000000" pitchFamily="2" charset="-79"/>
                          </a:rPr>
                          <m:t>𝑖</m:t>
                        </m:r>
                      </m:sub>
                    </m:sSub>
                  </m:oMath>
                </a14:m>
                <a:r>
                  <a:rPr lang="en-US" dirty="0">
                    <a:latin typeface="Alef" panose="00000500000000000000" pitchFamily="2" charset="-79"/>
                    <a:cs typeface="Alef" panose="00000500000000000000" pitchFamily="2" charset="-79"/>
                  </a:rPr>
                  <a:t> </a:t>
                </a:r>
                <a:r>
                  <a:rPr lang="en-US" dirty="0">
                    <a:latin typeface="Alef" panose="00000500000000000000" pitchFamily="2" charset="-79"/>
                    <a:cs typeface="Alef" panose="00000500000000000000" pitchFamily="2" charset="-79"/>
                    <a:sym typeface="Wingdings" panose="05000000000000000000" pitchFamily="2" charset="2"/>
                  </a:rPr>
                  <a:t> more collinearity. </a:t>
                </a:r>
              </a:p>
              <a:p>
                <a:pPr lvl="1" algn="l" rtl="0"/>
                <a:r>
                  <a:rPr lang="en-US" dirty="0">
                    <a:latin typeface="Alef" panose="00000500000000000000" pitchFamily="2" charset="-79"/>
                    <a:cs typeface="Alef" panose="00000500000000000000" pitchFamily="2" charset="-79"/>
                  </a:rPr>
                  <a:t>Defined for each predictor </a:t>
                </a:r>
                <a:r>
                  <a:rPr lang="en-US" i="1" dirty="0" err="1">
                    <a:latin typeface="Alef" panose="00000500000000000000" pitchFamily="2" charset="-79"/>
                    <a:cs typeface="Alef" panose="00000500000000000000" pitchFamily="2" charset="-79"/>
                  </a:rPr>
                  <a:t>i</a:t>
                </a:r>
                <a:r>
                  <a:rPr lang="en-US" i="1" dirty="0">
                    <a:latin typeface="Alef" panose="00000500000000000000" pitchFamily="2" charset="-79"/>
                    <a:cs typeface="Alef" panose="00000500000000000000" pitchFamily="2" charset="-79"/>
                  </a:rPr>
                  <a:t> </a:t>
                </a:r>
                <a:r>
                  <a:rPr lang="en-US" dirty="0">
                    <a:latin typeface="Alef" panose="00000500000000000000" pitchFamily="2" charset="-79"/>
                    <a:cs typeface="Alef" panose="00000500000000000000" pitchFamily="2" charset="-79"/>
                  </a:rPr>
                  <a:t>, hence can be used to identify “problematic” predictors (and potentially remove them).</a:t>
                </a:r>
              </a:p>
              <a:p>
                <a:pPr lvl="1" algn="l" rtl="0"/>
                <a:r>
                  <a:rPr lang="en-US" dirty="0">
                    <a:latin typeface="Alef" panose="00000500000000000000" pitchFamily="2" charset="-79"/>
                    <a:cs typeface="Alef" panose="00000500000000000000" pitchFamily="2" charset="-79"/>
                    <a:sym typeface="Wingdings" panose="05000000000000000000" pitchFamily="2" charset="2"/>
                  </a:rPr>
                  <a:t>Common rule of thumb: </a:t>
                </a:r>
                <a14:m>
                  <m:oMath xmlns:m="http://schemas.openxmlformats.org/officeDocument/2006/math">
                    <m:sSub>
                      <m:sSubPr>
                        <m:ctrlPr>
                          <a:rPr lang="en-US"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𝑉𝐼𝐹</m:t>
                        </m:r>
                      </m:e>
                      <m:sub>
                        <m:r>
                          <a:rPr lang="en-US" b="0" i="1" smtClean="0">
                            <a:latin typeface="Cambria Math" panose="02040503050406030204" pitchFamily="18" charset="0"/>
                            <a:cs typeface="Alef" panose="00000500000000000000" pitchFamily="2" charset="-79"/>
                          </a:rPr>
                          <m:t>𝑖</m:t>
                        </m:r>
                      </m:sub>
                    </m:sSub>
                  </m:oMath>
                </a14:m>
                <a:r>
                  <a:rPr lang="en-US" dirty="0">
                    <a:latin typeface="Alef" panose="00000500000000000000" pitchFamily="2" charset="-79"/>
                    <a:cs typeface="Alef" panose="00000500000000000000" pitchFamily="2" charset="-79"/>
                  </a:rPr>
                  <a:t>&gt;5 is bad </a:t>
                </a:r>
              </a:p>
              <a:p>
                <a:pPr lvl="1" algn="l" rtl="0"/>
                <a:endParaRPr lang="en-US" sz="2800" dirty="0">
                  <a:latin typeface="Alef" panose="00000500000000000000" pitchFamily="2" charset="-79"/>
                  <a:cs typeface="Alef" panose="00000500000000000000" pitchFamily="2" charset="-79"/>
                </a:endParaRP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142240" y="1211580"/>
                <a:ext cx="11816148" cy="5504906"/>
              </a:xfrm>
              <a:blipFill>
                <a:blip r:embed="rId2"/>
                <a:stretch>
                  <a:fillRect l="-1186" t="-2215" r="-103"/>
                </a:stretch>
              </a:blipFill>
            </p:spPr>
            <p:txBody>
              <a:bodyPr/>
              <a:lstStyle/>
              <a:p>
                <a:r>
                  <a:rPr lang="en-US">
                    <a:noFill/>
                  </a:rPr>
                  <a:t> </a:t>
                </a:r>
              </a:p>
            </p:txBody>
          </p:sp>
        </mc:Fallback>
      </mc:AlternateContent>
      <p:sp>
        <p:nvSpPr>
          <p:cNvPr id="4" name="Thought Bubble: Cloud 3">
            <a:extLst>
              <a:ext uri="{FF2B5EF4-FFF2-40B4-BE49-F238E27FC236}">
                <a16:creationId xmlns:a16="http://schemas.microsoft.com/office/drawing/2014/main" id="{1C8543AE-5BE0-1766-8F43-AE2B4F5A5071}"/>
              </a:ext>
            </a:extLst>
          </p:cNvPr>
          <p:cNvSpPr/>
          <p:nvPr/>
        </p:nvSpPr>
        <p:spPr>
          <a:xfrm>
            <a:off x="6738256" y="5646420"/>
            <a:ext cx="5137752" cy="928552"/>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What does VIF=5 mean?</a:t>
            </a:r>
          </a:p>
        </p:txBody>
      </p:sp>
    </p:spTree>
    <p:extLst>
      <p:ext uri="{BB962C8B-B14F-4D97-AF65-F5344CB8AC3E}">
        <p14:creationId xmlns:p14="http://schemas.microsoft.com/office/powerpoint/2010/main" val="10041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2049760" cy="1325563"/>
          </a:xfrm>
        </p:spPr>
        <p:txBody>
          <a:bodyPr/>
          <a:lstStyle/>
          <a:p>
            <a:pPr algn="l" rtl="0"/>
            <a:r>
              <a:rPr lang="en-US" sz="4000" b="1" dirty="0">
                <a:latin typeface="Alef" panose="00000500000000000000" pitchFamily="2" charset="-79"/>
                <a:cs typeface="Alef" panose="00000500000000000000" pitchFamily="2" charset="-79"/>
              </a:rPr>
              <a:t>What to do in cases of high multicollinearity?</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142240" y="1211580"/>
                <a:ext cx="11816148" cy="5314950"/>
              </a:xfrm>
            </p:spPr>
            <p:txBody>
              <a:bodyPr>
                <a:normAutofit lnSpcReduction="10000"/>
              </a:bodyPr>
              <a:lstStyle/>
              <a:p>
                <a:pPr algn="l" rtl="0"/>
                <a:r>
                  <a:rPr lang="en-US" sz="3200" b="1" dirty="0">
                    <a:latin typeface="Alef" panose="00000500000000000000" pitchFamily="2" charset="-79"/>
                    <a:cs typeface="Alef" panose="00000500000000000000" pitchFamily="2" charset="-79"/>
                  </a:rPr>
                  <a:t>When multicollinearity is high</a:t>
                </a:r>
                <a:r>
                  <a:rPr lang="en-US" sz="3200" dirty="0">
                    <a:latin typeface="Alef" panose="00000500000000000000" pitchFamily="2" charset="-79"/>
                    <a:cs typeface="Alef" panose="00000500000000000000" pitchFamily="2" charset="-79"/>
                  </a:rPr>
                  <a:t>, then</a:t>
                </a:r>
              </a:p>
              <a:p>
                <a:pPr lvl="1" algn="l" rtl="0"/>
                <a:r>
                  <a:rPr lang="en-US" sz="2800" b="1" dirty="0">
                    <a:latin typeface="Alef" panose="00000500000000000000" pitchFamily="2" charset="-79"/>
                    <a:cs typeface="Alef" panose="00000500000000000000" pitchFamily="2" charset="-79"/>
                  </a:rPr>
                  <a:t>Interpret estimates and significance of slopes </a:t>
                </a:r>
                <a:r>
                  <a:rPr lang="en-US" sz="2800" dirty="0">
                    <a:latin typeface="Alef" panose="00000500000000000000" pitchFamily="2" charset="-79"/>
                    <a:cs typeface="Alef" panose="00000500000000000000" pitchFamily="2" charset="-79"/>
                  </a:rPr>
                  <a:t>(</a:t>
                </a:r>
                <a14:m>
                  <m:oMath xmlns:m="http://schemas.openxmlformats.org/officeDocument/2006/math">
                    <m:sSub>
                      <m:sSubPr>
                        <m:ctrlPr>
                          <a:rPr lang="en-US" sz="2800" i="1" smtClean="0">
                            <a:latin typeface="Cambria Math" panose="02040503050406030204" pitchFamily="18" charset="0"/>
                            <a:cs typeface="Arial" panose="020B0604020202020204" pitchFamily="34" charset="0"/>
                          </a:rPr>
                        </m:ctrlPr>
                      </m:sSubPr>
                      <m:e>
                        <m:r>
                          <a:rPr lang="en-US" sz="2800" b="0" i="1">
                            <a:latin typeface="Cambria Math" panose="02040503050406030204" pitchFamily="18" charset="0"/>
                            <a:cs typeface="Arial" panose="020B0604020202020204" pitchFamily="34" charset="0"/>
                          </a:rPr>
                          <m:t>𝑏</m:t>
                        </m:r>
                      </m:e>
                      <m:sub>
                        <m:r>
                          <a:rPr lang="en-US" sz="2800" b="0" i="1">
                            <a:latin typeface="Cambria Math" panose="02040503050406030204" pitchFamily="18" charset="0"/>
                            <a:cs typeface="Arial" panose="020B0604020202020204" pitchFamily="34" charset="0"/>
                          </a:rPr>
                          <m:t>1</m:t>
                        </m:r>
                      </m:sub>
                    </m:sSub>
                  </m:oMath>
                </a14:m>
                <a:r>
                  <a:rPr lang="en-US" sz="2800" dirty="0">
                    <a:latin typeface="Alef" panose="00000500000000000000" pitchFamily="2" charset="-79"/>
                    <a:cs typeface="Alef" panose="00000500000000000000" pitchFamily="2" charset="-79"/>
                  </a:rPr>
                  <a:t> … </a:t>
                </a:r>
                <a14:m>
                  <m:oMath xmlns:m="http://schemas.openxmlformats.org/officeDocument/2006/math">
                    <m:sSub>
                      <m:sSubPr>
                        <m:ctrlPr>
                          <a:rPr lang="en-US" sz="2800" i="1">
                            <a:latin typeface="Cambria Math" panose="02040503050406030204" pitchFamily="18" charset="0"/>
                            <a:cs typeface="Arial" panose="020B0604020202020204" pitchFamily="34" charset="0"/>
                          </a:rPr>
                        </m:ctrlPr>
                      </m:sSubPr>
                      <m:e>
                        <m:r>
                          <a:rPr lang="en-US" sz="2800" b="0" i="1">
                            <a:latin typeface="Cambria Math" panose="02040503050406030204" pitchFamily="18" charset="0"/>
                            <a:cs typeface="Arial" panose="020B0604020202020204" pitchFamily="34" charset="0"/>
                          </a:rPr>
                          <m:t>𝑏</m:t>
                        </m:r>
                      </m:e>
                      <m:sub>
                        <m:r>
                          <a:rPr lang="en-US" sz="2800" b="0" i="1" smtClean="0">
                            <a:latin typeface="Cambria Math" panose="02040503050406030204" pitchFamily="18" charset="0"/>
                            <a:cs typeface="Arial" panose="020B0604020202020204" pitchFamily="34" charset="0"/>
                          </a:rPr>
                          <m:t>𝑘</m:t>
                        </m:r>
                      </m:sub>
                    </m:sSub>
                  </m:oMath>
                </a14:m>
                <a:r>
                  <a:rPr lang="en-US" sz="2800" dirty="0">
                    <a:latin typeface="Alef" panose="00000500000000000000" pitchFamily="2" charset="-79"/>
                    <a:cs typeface="Alef" panose="00000500000000000000" pitchFamily="2" charset="-79"/>
                  </a:rPr>
                  <a:t>) </a:t>
                </a:r>
                <a:r>
                  <a:rPr lang="en-US" sz="2800" b="1" dirty="0">
                    <a:latin typeface="Alef" panose="00000500000000000000" pitchFamily="2" charset="-79"/>
                    <a:cs typeface="Alef" panose="00000500000000000000" pitchFamily="2" charset="-79"/>
                  </a:rPr>
                  <a:t>with caution.</a:t>
                </a:r>
              </a:p>
              <a:p>
                <a:pPr lvl="1" algn="l" rtl="0"/>
                <a:r>
                  <a:rPr lang="en-US" sz="2800" b="1" dirty="0">
                    <a:latin typeface="Alef" panose="00000500000000000000" pitchFamily="2" charset="-79"/>
                    <a:cs typeface="Alef" panose="00000500000000000000" pitchFamily="2" charset="-79"/>
                  </a:rPr>
                  <a:t>Consider dropping one of the highly collinear predictors</a:t>
                </a:r>
              </a:p>
              <a:p>
                <a:pPr lvl="2" algn="l" rtl="0"/>
                <a:r>
                  <a:rPr lang="en-US" sz="2400" dirty="0">
                    <a:latin typeface="Alef" panose="00000500000000000000" pitchFamily="2" charset="-79"/>
                    <a:cs typeface="Alef" panose="00000500000000000000" pitchFamily="2" charset="-79"/>
                  </a:rPr>
                  <a:t>Especially if not important theoretically.</a:t>
                </a:r>
              </a:p>
              <a:p>
                <a:pPr lvl="1" algn="l" rtl="0"/>
                <a:r>
                  <a:rPr lang="en-US" sz="2800" dirty="0">
                    <a:latin typeface="Alef" panose="00000500000000000000" pitchFamily="2" charset="-79"/>
                    <a:cs typeface="Alef" panose="00000500000000000000" pitchFamily="2" charset="-79"/>
                  </a:rPr>
                  <a:t>If possible, </a:t>
                </a:r>
                <a:r>
                  <a:rPr lang="en-US" sz="2800" b="1" dirty="0">
                    <a:latin typeface="Alef" panose="00000500000000000000" pitchFamily="2" charset="-79"/>
                    <a:cs typeface="Alef" panose="00000500000000000000" pitchFamily="2" charset="-79"/>
                  </a:rPr>
                  <a:t>consider running experimental designs </a:t>
                </a:r>
                <a:r>
                  <a:rPr lang="en-US" sz="2800" dirty="0">
                    <a:latin typeface="Alef" panose="00000500000000000000" pitchFamily="2" charset="-79"/>
                    <a:cs typeface="Alef" panose="00000500000000000000" pitchFamily="2" charset="-79"/>
                  </a:rPr>
                  <a:t>where independent variables are manipulated orthogonally </a:t>
                </a:r>
              </a:p>
              <a:p>
                <a:pPr lvl="2" algn="l" rtl="0"/>
                <a:r>
                  <a:rPr lang="en-US" sz="2400" dirty="0">
                    <a:latin typeface="Alef" panose="00000500000000000000" pitchFamily="2" charset="-79"/>
                    <a:cs typeface="Alef" panose="00000500000000000000" pitchFamily="2" charset="-79"/>
                  </a:rPr>
                  <a:t>E.g., word’s frequency and length; can run experimental designs to solve that.</a:t>
                </a:r>
              </a:p>
              <a:p>
                <a:pPr lvl="1" algn="l" rtl="0"/>
                <a:r>
                  <a:rPr lang="en-US" sz="2800" b="1" dirty="0">
                    <a:latin typeface="Alef" panose="00000500000000000000" pitchFamily="2" charset="-79"/>
                    <a:cs typeface="Alef" panose="00000500000000000000" pitchFamily="2" charset="-79"/>
                  </a:rPr>
                  <a:t>Consider using more advanced methods </a:t>
                </a:r>
                <a:r>
                  <a:rPr lang="en-US" sz="2800" dirty="0">
                    <a:latin typeface="Alef" panose="00000500000000000000" pitchFamily="2" charset="-79"/>
                    <a:cs typeface="Alef" panose="00000500000000000000" pitchFamily="2" charset="-79"/>
                  </a:rPr>
                  <a:t>specifically for cases of high multicollinearity.</a:t>
                </a:r>
              </a:p>
              <a:p>
                <a:pPr lvl="2" algn="l" rtl="0"/>
                <a:r>
                  <a:rPr lang="en-US" sz="2400" dirty="0">
                    <a:latin typeface="Alef" panose="00000500000000000000" pitchFamily="2" charset="-79"/>
                    <a:cs typeface="Alef" panose="00000500000000000000" pitchFamily="2" charset="-79"/>
                  </a:rPr>
                  <a:t>Dimensionality reduction, e.g., Principal Component Analysis (PCA) – in last class.</a:t>
                </a:r>
              </a:p>
              <a:p>
                <a:pPr lvl="2" algn="l" rtl="0"/>
                <a:r>
                  <a:rPr lang="en-US" sz="2400" dirty="0">
                    <a:latin typeface="Alef" panose="00000500000000000000" pitchFamily="2" charset="-79"/>
                    <a:cs typeface="Alef" panose="00000500000000000000" pitchFamily="2" charset="-79"/>
                  </a:rPr>
                  <a:t>Partial Least Squares (PLS) regression, and more… (not in course). </a:t>
                </a: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142240" y="1211580"/>
                <a:ext cx="11816148" cy="5314950"/>
              </a:xfrm>
              <a:blipFill>
                <a:blip r:embed="rId2"/>
                <a:stretch>
                  <a:fillRect l="-1186" t="-2982" r="-1031"/>
                </a:stretch>
              </a:blipFill>
            </p:spPr>
            <p:txBody>
              <a:bodyPr/>
              <a:lstStyle/>
              <a:p>
                <a:r>
                  <a:rPr lang="en-US">
                    <a:noFill/>
                  </a:rPr>
                  <a:t> </a:t>
                </a:r>
              </a:p>
            </p:txBody>
          </p:sp>
        </mc:Fallback>
      </mc:AlternateContent>
    </p:spTree>
    <p:extLst>
      <p:ext uri="{BB962C8B-B14F-4D97-AF65-F5344CB8AC3E}">
        <p14:creationId xmlns:p14="http://schemas.microsoft.com/office/powerpoint/2010/main" val="46058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Categorical Predictors in Regression Models</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468302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2049760" cy="1325563"/>
          </a:xfrm>
        </p:spPr>
        <p:txBody>
          <a:bodyPr/>
          <a:lstStyle/>
          <a:p>
            <a:pPr algn="l" rtl="0"/>
            <a:r>
              <a:rPr lang="en-US" sz="4000" b="1" dirty="0">
                <a:latin typeface="Alef" panose="00000500000000000000" pitchFamily="2" charset="-79"/>
                <a:cs typeface="Alef" panose="00000500000000000000" pitchFamily="2" charset="-79"/>
              </a:rPr>
              <a:t>Categorical predictors in regression models</a:t>
            </a:r>
            <a:endParaRPr lang="he-IL" sz="4000" dirty="0">
              <a:latin typeface="Alef" panose="00000500000000000000" pitchFamily="2" charset="-79"/>
              <a:cs typeface="Alef" panose="00000500000000000000" pitchFamily="2" charset="-79"/>
            </a:endParaRPr>
          </a:p>
        </p:txBody>
      </p:sp>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142240" y="1211580"/>
            <a:ext cx="11816148" cy="5314950"/>
          </a:xfrm>
        </p:spPr>
        <p:txBody>
          <a:bodyPr>
            <a:normAutofit fontScale="85000" lnSpcReduction="10000"/>
          </a:bodyPr>
          <a:lstStyle/>
          <a:p>
            <a:pPr algn="l" rtl="0"/>
            <a:r>
              <a:rPr lang="en-US" sz="3200" dirty="0">
                <a:latin typeface="Alef" panose="00000500000000000000" pitchFamily="2" charset="-79"/>
                <a:cs typeface="Alef" panose="00000500000000000000" pitchFamily="2" charset="-79"/>
              </a:rPr>
              <a:t>In all regression models so far, both our predictors and outcome were continuous.</a:t>
            </a:r>
          </a:p>
          <a:p>
            <a:pPr algn="l" rtl="0"/>
            <a:endParaRPr lang="en-US" sz="3200" dirty="0">
              <a:latin typeface="Alef" panose="00000500000000000000" pitchFamily="2" charset="-79"/>
              <a:cs typeface="Alef" panose="00000500000000000000" pitchFamily="2" charset="-79"/>
            </a:endParaRPr>
          </a:p>
          <a:p>
            <a:pPr algn="l" rtl="0"/>
            <a:r>
              <a:rPr lang="en-US" sz="3200" dirty="0">
                <a:latin typeface="Alef" panose="00000500000000000000" pitchFamily="2" charset="-79"/>
                <a:cs typeface="Alef" panose="00000500000000000000" pitchFamily="2" charset="-79"/>
              </a:rPr>
              <a:t>But often, we (als0) have </a:t>
            </a:r>
            <a:r>
              <a:rPr lang="en-US" sz="3200" b="1" i="1" dirty="0">
                <a:latin typeface="Alef" panose="00000500000000000000" pitchFamily="2" charset="-79"/>
                <a:cs typeface="Alef" panose="00000500000000000000" pitchFamily="2" charset="-79"/>
              </a:rPr>
              <a:t>categorical predictors </a:t>
            </a:r>
            <a:r>
              <a:rPr lang="en-US" sz="3200" dirty="0">
                <a:latin typeface="Alef" panose="00000500000000000000" pitchFamily="2" charset="-79"/>
                <a:cs typeface="Alef" panose="00000500000000000000" pitchFamily="2" charset="-79"/>
              </a:rPr>
              <a:t>we want to test. </a:t>
            </a:r>
          </a:p>
          <a:p>
            <a:pPr algn="l" rtl="0"/>
            <a:endParaRPr lang="en-US" sz="3200" dirty="0">
              <a:latin typeface="Alef" panose="00000500000000000000" pitchFamily="2" charset="-79"/>
              <a:cs typeface="Alef" panose="00000500000000000000" pitchFamily="2" charset="-79"/>
            </a:endParaRPr>
          </a:p>
          <a:p>
            <a:pPr algn="l" rtl="0"/>
            <a:r>
              <a:rPr lang="en-US" sz="3200" dirty="0">
                <a:latin typeface="Alef" panose="00000500000000000000" pitchFamily="2" charset="-79"/>
                <a:cs typeface="Alef" panose="00000500000000000000" pitchFamily="2" charset="-79"/>
              </a:rPr>
              <a:t>If there’s only one categorical predictor, we can use t-test/one-way ANOVA, depending on its number of levels.</a:t>
            </a:r>
          </a:p>
          <a:p>
            <a:pPr algn="l" rtl="0"/>
            <a:r>
              <a:rPr lang="en-US" sz="3200" dirty="0">
                <a:latin typeface="Alef" panose="00000500000000000000" pitchFamily="2" charset="-79"/>
                <a:cs typeface="Alef" panose="00000500000000000000" pitchFamily="2" charset="-79"/>
              </a:rPr>
              <a:t>If there are two (or more) categorical predictors, we can use multi-way ANOVA.</a:t>
            </a:r>
          </a:p>
          <a:p>
            <a:pPr algn="l" rtl="0"/>
            <a:endParaRPr lang="en-US" sz="3200" dirty="0">
              <a:latin typeface="Alef" panose="00000500000000000000" pitchFamily="2" charset="-79"/>
              <a:cs typeface="Alef" panose="00000500000000000000" pitchFamily="2" charset="-79"/>
            </a:endParaRPr>
          </a:p>
          <a:p>
            <a:pPr algn="l" rtl="0"/>
            <a:r>
              <a:rPr lang="en-US" sz="3200" dirty="0">
                <a:latin typeface="Alef" panose="00000500000000000000" pitchFamily="2" charset="-79"/>
                <a:cs typeface="Alef" panose="00000500000000000000" pitchFamily="2" charset="-79"/>
              </a:rPr>
              <a:t>But what should we do if there’s some </a:t>
            </a:r>
            <a:r>
              <a:rPr lang="en-US" sz="3200" b="1" dirty="0">
                <a:latin typeface="Alef" panose="00000500000000000000" pitchFamily="2" charset="-79"/>
                <a:cs typeface="Alef" panose="00000500000000000000" pitchFamily="2" charset="-79"/>
              </a:rPr>
              <a:t>combination of continuous and categorical predictors</a:t>
            </a:r>
            <a:r>
              <a:rPr lang="en-US" sz="3200" dirty="0">
                <a:latin typeface="Alef" panose="00000500000000000000" pitchFamily="2" charset="-79"/>
                <a:cs typeface="Alef" panose="00000500000000000000" pitchFamily="2" charset="-79"/>
              </a:rPr>
              <a:t>? </a:t>
            </a:r>
          </a:p>
          <a:p>
            <a:pPr lvl="1" algn="l" rtl="0"/>
            <a:r>
              <a:rPr lang="en-US" sz="2800" dirty="0">
                <a:latin typeface="Alef" panose="00000500000000000000" pitchFamily="2" charset="-79"/>
                <a:cs typeface="Alef" panose="00000500000000000000" pitchFamily="2" charset="-79"/>
              </a:rPr>
              <a:t>The answer: </a:t>
            </a:r>
            <a:r>
              <a:rPr lang="en-US" sz="2800" b="1" dirty="0">
                <a:latin typeface="Alef" panose="00000500000000000000" pitchFamily="2" charset="-79"/>
                <a:cs typeface="Alef" panose="00000500000000000000" pitchFamily="2" charset="-79"/>
              </a:rPr>
              <a:t>coding of categorical variables + regression model.</a:t>
            </a:r>
            <a:endParaRPr lang="en-US" sz="2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358734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Example: back to happiness</a:t>
            </a:r>
            <a:endParaRPr lang="he-IL" sz="4000" dirty="0">
              <a:latin typeface="Alef" panose="00000500000000000000" pitchFamily="2" charset="-79"/>
              <a:cs typeface="Alef" panose="00000500000000000000" pitchFamily="2" charset="-79"/>
            </a:endParaRPr>
          </a:p>
        </p:txBody>
      </p:sp>
      <p:sp>
        <p:nvSpPr>
          <p:cNvPr id="7" name="Content Placeholder 2">
            <a:extLst>
              <a:ext uri="{FF2B5EF4-FFF2-40B4-BE49-F238E27FC236}">
                <a16:creationId xmlns:a16="http://schemas.microsoft.com/office/drawing/2014/main" id="{990FBDF9-F374-B14F-0825-A973F1BF73CC}"/>
              </a:ext>
            </a:extLst>
          </p:cNvPr>
          <p:cNvSpPr>
            <a:spLocks noGrp="1"/>
          </p:cNvSpPr>
          <p:nvPr>
            <p:ph idx="1"/>
          </p:nvPr>
        </p:nvSpPr>
        <p:spPr>
          <a:xfrm>
            <a:off x="142240" y="1211580"/>
            <a:ext cx="11816148" cy="5314950"/>
          </a:xfrm>
        </p:spPr>
        <p:txBody>
          <a:bodyPr>
            <a:normAutofit lnSpcReduction="10000"/>
          </a:bodyPr>
          <a:lstStyle/>
          <a:p>
            <a:pPr algn="l" rtl="0"/>
            <a:r>
              <a:rPr lang="en-US" sz="3200" dirty="0">
                <a:latin typeface="Alef" panose="00000500000000000000" pitchFamily="2" charset="-79"/>
                <a:cs typeface="Alef" panose="00000500000000000000" pitchFamily="2" charset="-79"/>
              </a:rPr>
              <a:t>In addition to our continuous predictors (exercise hours, sun exposure), we are interested in the effect of having a pet on happiness levels.</a:t>
            </a:r>
          </a:p>
          <a:p>
            <a:pPr lvl="1" algn="l" rtl="0"/>
            <a:endParaRPr lang="en-US" sz="2800" dirty="0">
              <a:latin typeface="Alef" panose="00000500000000000000" pitchFamily="2" charset="-79"/>
              <a:cs typeface="Alef" panose="00000500000000000000" pitchFamily="2" charset="-79"/>
            </a:endParaRPr>
          </a:p>
          <a:p>
            <a:pPr lvl="1" algn="l" rtl="0"/>
            <a:endParaRPr lang="en-US" sz="2800" dirty="0">
              <a:latin typeface="Alef" panose="00000500000000000000" pitchFamily="2" charset="-79"/>
              <a:cs typeface="Alef" panose="00000500000000000000" pitchFamily="2" charset="-79"/>
            </a:endParaRPr>
          </a:p>
          <a:p>
            <a:pPr lvl="1" algn="l" rtl="0"/>
            <a:endParaRPr lang="en-US" sz="2800" dirty="0">
              <a:latin typeface="Alef" panose="00000500000000000000" pitchFamily="2" charset="-79"/>
              <a:cs typeface="Alef" panose="00000500000000000000" pitchFamily="2" charset="-79"/>
            </a:endParaRPr>
          </a:p>
          <a:p>
            <a:pPr lvl="1" algn="l" rtl="0"/>
            <a:endParaRPr lang="en-US" sz="2800" dirty="0">
              <a:latin typeface="Alef" panose="00000500000000000000" pitchFamily="2" charset="-79"/>
              <a:cs typeface="Alef" panose="00000500000000000000" pitchFamily="2" charset="-79"/>
            </a:endParaRPr>
          </a:p>
          <a:p>
            <a:pPr lvl="1" algn="l" rtl="0"/>
            <a:endParaRPr lang="en-US" sz="2800" dirty="0">
              <a:latin typeface="Alef" panose="00000500000000000000" pitchFamily="2" charset="-79"/>
              <a:cs typeface="Alef" panose="00000500000000000000" pitchFamily="2" charset="-79"/>
            </a:endParaRPr>
          </a:p>
          <a:p>
            <a:pPr lvl="1" algn="l" rtl="0"/>
            <a:endParaRPr lang="en-US" sz="2800" dirty="0">
              <a:latin typeface="Alef" panose="00000500000000000000" pitchFamily="2" charset="-79"/>
              <a:cs typeface="Alef" panose="00000500000000000000" pitchFamily="2" charset="-79"/>
            </a:endParaRPr>
          </a:p>
          <a:p>
            <a:pPr lvl="1" algn="l" rtl="0"/>
            <a:endParaRPr lang="en-US" sz="2800" dirty="0">
              <a:latin typeface="Alef" panose="00000500000000000000" pitchFamily="2" charset="-79"/>
              <a:cs typeface="Alef" panose="00000500000000000000" pitchFamily="2" charset="-79"/>
            </a:endParaRPr>
          </a:p>
          <a:p>
            <a:pPr lvl="1" algn="l" rtl="0"/>
            <a:endParaRPr lang="en-US" sz="2800" dirty="0">
              <a:latin typeface="Alef" panose="00000500000000000000" pitchFamily="2" charset="-79"/>
              <a:cs typeface="Alef" panose="00000500000000000000" pitchFamily="2" charset="-79"/>
            </a:endParaRPr>
          </a:p>
          <a:p>
            <a:pPr algn="l" rtl="0"/>
            <a:r>
              <a:rPr lang="en-US" sz="3200" b="1" dirty="0">
                <a:latin typeface="Alef" panose="00000500000000000000" pitchFamily="2" charset="-79"/>
                <a:cs typeface="Alef" panose="00000500000000000000" pitchFamily="2" charset="-79"/>
              </a:rPr>
              <a:t>A three-level categorical variable</a:t>
            </a:r>
            <a:r>
              <a:rPr lang="en-US" sz="3200" dirty="0">
                <a:latin typeface="Alef" panose="00000500000000000000" pitchFamily="2" charset="-79"/>
                <a:cs typeface="Alef" panose="00000500000000000000" pitchFamily="2" charset="-79"/>
              </a:rPr>
              <a:t>: dog, cat, none.</a:t>
            </a:r>
            <a:endParaRPr lang="en-US" sz="2400" dirty="0">
              <a:latin typeface="Alef" panose="00000500000000000000" pitchFamily="2" charset="-79"/>
              <a:cs typeface="Alef" panose="00000500000000000000" pitchFamily="2" charset="-79"/>
            </a:endParaRPr>
          </a:p>
        </p:txBody>
      </p:sp>
      <p:pic>
        <p:nvPicPr>
          <p:cNvPr id="4" name="Picture 3">
            <a:extLst>
              <a:ext uri="{FF2B5EF4-FFF2-40B4-BE49-F238E27FC236}">
                <a16:creationId xmlns:a16="http://schemas.microsoft.com/office/drawing/2014/main" id="{2C4A3DA7-EF90-32E9-91D8-05A422C2C9A6}"/>
              </a:ext>
            </a:extLst>
          </p:cNvPr>
          <p:cNvPicPr>
            <a:picLocks noChangeAspect="1"/>
          </p:cNvPicPr>
          <p:nvPr/>
        </p:nvPicPr>
        <p:blipFill rotWithShape="1">
          <a:blip r:embed="rId3"/>
          <a:srcRect l="8041" t="12963" r="40105" b="38148"/>
          <a:stretch/>
        </p:blipFill>
        <p:spPr>
          <a:xfrm>
            <a:off x="3135630" y="2512032"/>
            <a:ext cx="5447116" cy="2888788"/>
          </a:xfrm>
          <a:prstGeom prst="rect">
            <a:avLst/>
          </a:prstGeom>
        </p:spPr>
      </p:pic>
    </p:spTree>
    <p:extLst>
      <p:ext uri="{BB962C8B-B14F-4D97-AF65-F5344CB8AC3E}">
        <p14:creationId xmlns:p14="http://schemas.microsoft.com/office/powerpoint/2010/main" val="189306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540" y="116321"/>
            <a:ext cx="11211560" cy="1325563"/>
          </a:xfrm>
        </p:spPr>
        <p:txBody>
          <a:bodyPr/>
          <a:lstStyle/>
          <a:p>
            <a:pPr algn="l" rtl="0"/>
            <a:r>
              <a:rPr lang="en-US" sz="4000" b="1" dirty="0">
                <a:latin typeface="Alef" panose="00000500000000000000" pitchFamily="2" charset="-79"/>
                <a:cs typeface="Alef" panose="00000500000000000000" pitchFamily="2" charset="-79"/>
              </a:rPr>
              <a:t>How can we add a categorical variable to a (mathematical) regression model?</a:t>
            </a:r>
            <a:endParaRPr lang="he-IL" sz="4000" dirty="0">
              <a:latin typeface="Alef" panose="00000500000000000000" pitchFamily="2" charset="-79"/>
              <a:cs typeface="Alef" panose="00000500000000000000" pitchFamily="2" charset="-79"/>
            </a:endParaRPr>
          </a:p>
        </p:txBody>
      </p:sp>
      <p:pic>
        <p:nvPicPr>
          <p:cNvPr id="8" name="Picture 7">
            <a:extLst>
              <a:ext uri="{FF2B5EF4-FFF2-40B4-BE49-F238E27FC236}">
                <a16:creationId xmlns:a16="http://schemas.microsoft.com/office/drawing/2014/main" id="{AA5DF9FB-9F3F-A16F-5009-01D311D33824}"/>
              </a:ext>
            </a:extLst>
          </p:cNvPr>
          <p:cNvPicPr>
            <a:picLocks noChangeAspect="1"/>
          </p:cNvPicPr>
          <p:nvPr/>
        </p:nvPicPr>
        <p:blipFill rotWithShape="1">
          <a:blip r:embed="rId3"/>
          <a:srcRect l="5313" t="9630" r="68750" b="26111"/>
          <a:stretch/>
        </p:blipFill>
        <p:spPr>
          <a:xfrm>
            <a:off x="1587500" y="1441884"/>
            <a:ext cx="3822700" cy="5327216"/>
          </a:xfrm>
          <a:prstGeom prst="rect">
            <a:avLst/>
          </a:prstGeom>
        </p:spPr>
      </p:pic>
      <p:sp>
        <p:nvSpPr>
          <p:cNvPr id="9" name="Content Placeholder 2">
            <a:extLst>
              <a:ext uri="{FF2B5EF4-FFF2-40B4-BE49-F238E27FC236}">
                <a16:creationId xmlns:a16="http://schemas.microsoft.com/office/drawing/2014/main" id="{9511326C-2F81-421E-FE58-28E63D85B049}"/>
              </a:ext>
            </a:extLst>
          </p:cNvPr>
          <p:cNvSpPr txBox="1">
            <a:spLocks/>
          </p:cNvSpPr>
          <p:nvPr/>
        </p:nvSpPr>
        <p:spPr>
          <a:xfrm>
            <a:off x="6146800" y="1700808"/>
            <a:ext cx="5522686" cy="5040871"/>
          </a:xfrm>
          <a:prstGeom prst="rect">
            <a:avLst/>
          </a:prstGeom>
        </p:spPr>
        <p:txBody>
          <a:bodyPr vert="horz" lIns="91440" tIns="45720" rIns="91440" bIns="45720" rtlCol="1">
            <a:normAutofit fontScale="925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Font typeface="Arial" panose="020B0604020202020204" pitchFamily="34" charset="0"/>
              <a:buNone/>
            </a:pPr>
            <a:r>
              <a:rPr lang="en-US" b="1" u="sng" dirty="0">
                <a:latin typeface="Alef" panose="00000500000000000000" pitchFamily="2" charset="-79"/>
                <a:cs typeface="Alef" panose="00000500000000000000" pitchFamily="2" charset="-79"/>
              </a:rPr>
              <a:t>The answer:</a:t>
            </a:r>
            <a:r>
              <a:rPr lang="en-US" dirty="0">
                <a:latin typeface="Alef" panose="00000500000000000000" pitchFamily="2" charset="-79"/>
                <a:cs typeface="Alef" panose="00000500000000000000" pitchFamily="2" charset="-79"/>
              </a:rPr>
              <a:t> Coding.</a:t>
            </a:r>
          </a:p>
          <a:p>
            <a:pPr marL="0" indent="0" algn="l" rtl="0">
              <a:buFont typeface="Arial" panose="020B0604020202020204" pitchFamily="34" charset="0"/>
              <a:buNone/>
            </a:pPr>
            <a:endParaRPr lang="en-US" b="1" dirty="0">
              <a:latin typeface="Alef" panose="00000500000000000000" pitchFamily="2" charset="-79"/>
              <a:cs typeface="Alef" panose="00000500000000000000" pitchFamily="2" charset="-79"/>
              <a:sym typeface="Wingdings" panose="05000000000000000000" pitchFamily="2" charset="2"/>
            </a:endParaRPr>
          </a:p>
          <a:p>
            <a:pPr algn="l" rtl="0"/>
            <a:r>
              <a:rPr lang="en-US" dirty="0">
                <a:latin typeface="Alef" panose="00000500000000000000" pitchFamily="2" charset="-79"/>
                <a:cs typeface="Alef" panose="00000500000000000000" pitchFamily="2" charset="-79"/>
                <a:sym typeface="Wingdings" panose="05000000000000000000" pitchFamily="2" charset="2"/>
              </a:rPr>
              <a:t>Use a “</a:t>
            </a:r>
            <a:r>
              <a:rPr lang="en-US" b="1" dirty="0">
                <a:latin typeface="Alef" panose="00000500000000000000" pitchFamily="2" charset="-79"/>
                <a:cs typeface="Alef" panose="00000500000000000000" pitchFamily="2" charset="-79"/>
                <a:sym typeface="Wingdings" panose="05000000000000000000" pitchFamily="2" charset="2"/>
              </a:rPr>
              <a:t>coding scheme</a:t>
            </a:r>
            <a:r>
              <a:rPr lang="en-US" dirty="0">
                <a:latin typeface="Alef" panose="00000500000000000000" pitchFamily="2" charset="-79"/>
                <a:cs typeface="Alef" panose="00000500000000000000" pitchFamily="2" charset="-79"/>
                <a:sym typeface="Wingdings" panose="05000000000000000000" pitchFamily="2" charset="2"/>
              </a:rPr>
              <a:t>” to transform categories of a variable to numbers.</a:t>
            </a:r>
          </a:p>
          <a:p>
            <a:pPr algn="l" rtl="0"/>
            <a:r>
              <a:rPr lang="en-US" dirty="0">
                <a:latin typeface="Alef" panose="00000500000000000000" pitchFamily="2" charset="-79"/>
                <a:cs typeface="Alef" panose="00000500000000000000" pitchFamily="2" charset="-79"/>
                <a:sym typeface="Wingdings" panose="05000000000000000000" pitchFamily="2" charset="2"/>
              </a:rPr>
              <a:t>The exact scheme used </a:t>
            </a:r>
            <a:r>
              <a:rPr lang="en-US" b="1" dirty="0">
                <a:latin typeface="Alef" panose="00000500000000000000" pitchFamily="2" charset="-79"/>
                <a:cs typeface="Alef" panose="00000500000000000000" pitchFamily="2" charset="-79"/>
                <a:sym typeface="Wingdings" panose="05000000000000000000" pitchFamily="2" charset="2"/>
              </a:rPr>
              <a:t>impacts interpretation of coefficients</a:t>
            </a:r>
            <a:r>
              <a:rPr lang="en-US" dirty="0">
                <a:latin typeface="Alef" panose="00000500000000000000" pitchFamily="2" charset="-79"/>
                <a:cs typeface="Alef" panose="00000500000000000000" pitchFamily="2" charset="-79"/>
                <a:sym typeface="Wingdings" panose="05000000000000000000" pitchFamily="2" charset="2"/>
              </a:rPr>
              <a:t>. </a:t>
            </a:r>
          </a:p>
          <a:p>
            <a:pPr algn="l" rtl="0"/>
            <a:endParaRPr lang="en-US" b="1" dirty="0">
              <a:latin typeface="Alef" panose="00000500000000000000" pitchFamily="2" charset="-79"/>
              <a:cs typeface="Alef" panose="00000500000000000000" pitchFamily="2" charset="-79"/>
              <a:sym typeface="Wingdings" panose="05000000000000000000" pitchFamily="2" charset="2"/>
            </a:endParaRPr>
          </a:p>
          <a:p>
            <a:pPr algn="l" rtl="0"/>
            <a:r>
              <a:rPr lang="en-US" dirty="0">
                <a:latin typeface="Alef" panose="00000500000000000000" pitchFamily="2" charset="-79"/>
                <a:cs typeface="Alef" panose="00000500000000000000" pitchFamily="2" charset="-79"/>
                <a:sym typeface="Wingdings" panose="05000000000000000000" pitchFamily="2" charset="2"/>
              </a:rPr>
              <a:t>(without proof): </a:t>
            </a:r>
            <a:r>
              <a:rPr lang="en-US" b="1" dirty="0">
                <a:latin typeface="Alef" panose="00000500000000000000" pitchFamily="2" charset="-79"/>
                <a:cs typeface="Alef" panose="00000500000000000000" pitchFamily="2" charset="-79"/>
                <a:sym typeface="Wingdings" panose="05000000000000000000" pitchFamily="2" charset="2"/>
              </a:rPr>
              <a:t>Every categorical variable with K levels can be coded using K-1 numeric variables </a:t>
            </a:r>
          </a:p>
          <a:p>
            <a:pPr lvl="1" algn="l" rtl="0"/>
            <a:r>
              <a:rPr lang="en-US" dirty="0">
                <a:latin typeface="Alef" panose="00000500000000000000" pitchFamily="2" charset="-79"/>
                <a:cs typeface="Alef" panose="00000500000000000000" pitchFamily="2" charset="-79"/>
                <a:sym typeface="Wingdings" panose="05000000000000000000" pitchFamily="2" charset="2"/>
              </a:rPr>
              <a:t>Together, these K-1 variables reflect the total variance explained by this variable.</a:t>
            </a:r>
          </a:p>
          <a:p>
            <a:pPr algn="l" rtl="0">
              <a:buFont typeface="Wingdings" panose="05000000000000000000" pitchFamily="2" charset="2"/>
              <a:buChar char="à"/>
            </a:pPr>
            <a:endParaRPr lang="en-US" b="1"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10598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29" y="131662"/>
            <a:ext cx="11211560" cy="1325563"/>
          </a:xfrm>
        </p:spPr>
        <p:txBody>
          <a:bodyPr/>
          <a:lstStyle/>
          <a:p>
            <a:pPr algn="l" rtl="0"/>
            <a:r>
              <a:rPr lang="en-US" sz="4000" dirty="0">
                <a:latin typeface="Alef" panose="00000500000000000000" pitchFamily="2" charset="-79"/>
                <a:cs typeface="Alef" panose="00000500000000000000" pitchFamily="2" charset="-79"/>
              </a:rPr>
              <a:t>Reminder: Simple linear regression</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4544" y="1457225"/>
                <a:ext cx="7148352" cy="5035651"/>
              </a:xfrm>
            </p:spPr>
            <p:txBody>
              <a:bodyPr>
                <a:normAutofit fontScale="85000" lnSpcReduction="10000"/>
              </a:bodyPr>
              <a:lstStyle/>
              <a:p>
                <a:pPr algn="l" rtl="0"/>
                <a:r>
                  <a:rPr lang="en-US" sz="2400" b="1" dirty="0">
                    <a:latin typeface="Alef" panose="00000500000000000000" pitchFamily="2" charset="-79"/>
                    <a:cs typeface="Alef" panose="00000500000000000000" pitchFamily="2" charset="-79"/>
                  </a:rPr>
                  <a:t>Predicting y (outcome) from x (predictor)</a:t>
                </a:r>
                <a:r>
                  <a:rPr lang="en-US" sz="2400" dirty="0">
                    <a:latin typeface="Alef" panose="00000500000000000000" pitchFamily="2" charset="-79"/>
                    <a:cs typeface="Alef" panose="00000500000000000000" pitchFamily="2" charset="-79"/>
                  </a:rPr>
                  <a:t>. Fitting a linear function (line) of the form:</a:t>
                </a:r>
              </a:p>
              <a:p>
                <a:pPr marL="0" indent="0" algn="ctr" rtl="0">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effectLst/>
                                  <a:latin typeface="Cambria Math" panose="02040503050406030204" pitchFamily="18" charset="0"/>
                                  <a:ea typeface="Calibri" panose="020F0502020204030204" pitchFamily="34" charset="0"/>
                                  <a:cs typeface="Arial" panose="020B0604020202020204" pitchFamily="34" charset="0"/>
                                </a:rPr>
                              </m:ctrlPr>
                            </m:accPr>
                            <m:e>
                              <m:r>
                                <a:rPr lang="en-US" sz="24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oMath>
                  </m:oMathPara>
                </a14:m>
                <a:endParaRPr lang="en-US" sz="2000" dirty="0">
                  <a:effectLst/>
                  <a:latin typeface="Alef" panose="00000500000000000000" pitchFamily="2" charset="-79"/>
                  <a:ea typeface="Calibri" panose="020F0502020204030204" pitchFamily="34" charset="0"/>
                  <a:cs typeface="Alef" panose="00000500000000000000" pitchFamily="2" charset="-79"/>
                </a:endParaRPr>
              </a:p>
              <a:p>
                <a:pPr marL="0" indent="0" algn="ctr" rtl="0">
                  <a:buNone/>
                </a:pPr>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Estimating model’s parameters (</a:t>
                </a:r>
                <a14:m>
                  <m:oMath xmlns:m="http://schemas.openxmlformats.org/officeDocument/2006/math">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oMath>
                </a14:m>
                <a:r>
                  <a:rPr lang="en-US" sz="2400" dirty="0">
                    <a:latin typeface="Alef" panose="00000500000000000000" pitchFamily="2" charset="-79"/>
                    <a:cs typeface="Alef" panose="00000500000000000000" pitchFamily="2" charset="-79"/>
                  </a:rPr>
                  <a:t>: intercept;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i="1">
                            <a:latin typeface="Cambria Math" panose="02040503050406030204" pitchFamily="18" charset="0"/>
                            <a:cs typeface="Arial" panose="020B0604020202020204" pitchFamily="34" charset="0"/>
                          </a:rPr>
                          <m:t>1</m:t>
                        </m:r>
                      </m:sub>
                    </m:sSub>
                  </m:oMath>
                </a14:m>
                <a:r>
                  <a:rPr lang="en-US" sz="2400" dirty="0">
                    <a:latin typeface="Alef" panose="00000500000000000000" pitchFamily="2" charset="-79"/>
                    <a:cs typeface="Alef" panose="00000500000000000000" pitchFamily="2" charset="-79"/>
                  </a:rPr>
                  <a:t>: slope).</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Can run NHST procedure on these parameters (is </a:t>
                </a:r>
                <a14:m>
                  <m:oMath xmlns:m="http://schemas.openxmlformats.org/officeDocument/2006/math">
                    <m:sSub>
                      <m:sSubPr>
                        <m:ctrlPr>
                          <a:rPr lang="en-US" sz="2400" i="1" smtClean="0">
                            <a:effectLst/>
                            <a:latin typeface="Cambria Math" panose="02040503050406030204" pitchFamily="18" charset="0"/>
                            <a:cs typeface="Arial" panose="020B0604020202020204" pitchFamily="34" charset="0"/>
                          </a:rPr>
                        </m:ctrlPr>
                      </m:sSubPr>
                      <m:e>
                        <m:r>
                          <a:rPr lang="en-US" sz="2400" i="1" smtClean="0">
                            <a:effectLst/>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effectLst/>
                            <a:latin typeface="Cambria Math" panose="02040503050406030204" pitchFamily="18" charset="0"/>
                            <a:cs typeface="Arial" panose="020B0604020202020204" pitchFamily="34" charset="0"/>
                          </a:rPr>
                          <m:t>0</m:t>
                        </m:r>
                      </m:sub>
                    </m:sSub>
                  </m:oMath>
                </a14:m>
                <a:r>
                  <a:rPr lang="en-US" sz="2400" dirty="0">
                    <a:latin typeface="Alef" panose="00000500000000000000" pitchFamily="2" charset="-79"/>
                    <a:cs typeface="Alef" panose="00000500000000000000" pitchFamily="2" charset="-79"/>
                  </a:rPr>
                  <a:t>,</a:t>
                </a:r>
                <a:r>
                  <a:rPr lang="en-US" sz="2400" dirty="0">
                    <a:cs typeface="Arial" panose="020B0604020202020204" pitchFamily="34" charset="0"/>
                  </a:rPr>
                  <a:t>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latin typeface="Cambria Math" panose="02040503050406030204" pitchFamily="18" charset="0"/>
                            <a:cs typeface="Arial" panose="020B0604020202020204" pitchFamily="34" charset="0"/>
                          </a:rPr>
                          <m:t>1</m:t>
                        </m:r>
                      </m:sub>
                    </m:sSub>
                  </m:oMath>
                </a14:m>
                <a:r>
                  <a:rPr lang="en-US" sz="2400" dirty="0">
                    <a:latin typeface="Alef" panose="00000500000000000000" pitchFamily="2" charset="-79"/>
                    <a:cs typeface="Alef" panose="00000500000000000000" pitchFamily="2" charset="-79"/>
                  </a:rPr>
                  <a:t>, different than zero?)</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 Can estimate </a:t>
                </a:r>
                <a14:m>
                  <m:oMath xmlns:m="http://schemas.openxmlformats.org/officeDocument/2006/math">
                    <m:sSup>
                      <m:sSupPr>
                        <m:ctrlPr>
                          <a:rPr lang="en-US" sz="2400" b="0" i="1" smtClean="0">
                            <a:effectLst/>
                            <a:latin typeface="Cambria Math" panose="02040503050406030204" pitchFamily="18" charset="0"/>
                            <a:cs typeface="Arial" panose="020B0604020202020204" pitchFamily="34" charset="0"/>
                          </a:rPr>
                        </m:ctrlPr>
                      </m:sSupPr>
                      <m:e>
                        <m:r>
                          <a:rPr lang="en-US" sz="2400" b="0" i="1" smtClean="0">
                            <a:effectLst/>
                            <a:latin typeface="Cambria Math" panose="02040503050406030204" pitchFamily="18" charset="0"/>
                            <a:cs typeface="Arial" panose="020B0604020202020204" pitchFamily="34" charset="0"/>
                          </a:rPr>
                          <m:t>𝑅</m:t>
                        </m:r>
                      </m:e>
                      <m:sup>
                        <m:r>
                          <a:rPr lang="en-US" sz="2400" b="0" i="1" smtClean="0">
                            <a:effectLst/>
                            <a:latin typeface="Cambria Math" panose="02040503050406030204" pitchFamily="18" charset="0"/>
                            <a:cs typeface="Arial" panose="020B0604020202020204" pitchFamily="34" charset="0"/>
                          </a:rPr>
                          <m:t>2</m:t>
                        </m:r>
                      </m:sup>
                    </m:sSup>
                  </m:oMath>
                </a14:m>
                <a:r>
                  <a:rPr lang="en-US" sz="2400" dirty="0">
                    <a:latin typeface="Alef" panose="00000500000000000000" pitchFamily="2" charset="-79"/>
                    <a:cs typeface="Alef" panose="00000500000000000000" pitchFamily="2" charset="-79"/>
                  </a:rPr>
                  <a:t>: proportion variance in y explained by x</a:t>
                </a:r>
              </a:p>
              <a:p>
                <a:pPr lvl="1" algn="l" rtl="0"/>
                <a:r>
                  <a:rPr lang="en-US" sz="2000" dirty="0">
                    <a:latin typeface="Alef" panose="00000500000000000000" pitchFamily="2" charset="-79"/>
                    <a:cs typeface="Alef" panose="00000500000000000000" pitchFamily="2" charset="-79"/>
                  </a:rPr>
                  <a:t>Pearson correlation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𝑥𝑦</m:t>
                        </m:r>
                      </m:sub>
                    </m:sSub>
                  </m:oMath>
                </a14:m>
                <a:r>
                  <a:rPr lang="en-US" sz="2000" dirty="0">
                    <a:latin typeface="Alef" panose="00000500000000000000" pitchFamily="2" charset="-79"/>
                    <a:cs typeface="Alef" panose="00000500000000000000" pitchFamily="2" charset="-79"/>
                  </a:rPr>
                  <a:t>) – square root of this value.</a:t>
                </a:r>
              </a:p>
              <a:p>
                <a:pPr lvl="1" algn="l" rtl="0">
                  <a:lnSpc>
                    <a:spcPct val="120000"/>
                  </a:lnSpc>
                </a:pPr>
                <a:r>
                  <a:rPr lang="en-US" sz="2000" dirty="0">
                    <a:latin typeface="Alef" panose="00000500000000000000" pitchFamily="2" charset="-79"/>
                    <a:cs typeface="Alef" panose="00000500000000000000" pitchFamily="2" charset="-79"/>
                  </a:rPr>
                  <a:t>Can run NHST to ask if predictive value is higher than zero (</a:t>
                </a:r>
                <a14:m>
                  <m:oMath xmlns:m="http://schemas.openxmlformats.org/officeDocument/2006/math">
                    <m:sSub>
                      <m:sSubPr>
                        <m:ctrlPr>
                          <a:rPr lang="en-US" sz="2000" i="1">
                            <a:latin typeface="Cambria Math" panose="02040503050406030204" pitchFamily="18" charset="0"/>
                            <a:cs typeface="Alef" panose="00000500000000000000" pitchFamily="2" charset="-79"/>
                          </a:rPr>
                        </m:ctrlPr>
                      </m:sSubPr>
                      <m:e>
                        <m:r>
                          <a:rPr lang="en-US" sz="2000" i="1">
                            <a:latin typeface="Cambria Math" panose="02040503050406030204" pitchFamily="18" charset="0"/>
                            <a:cs typeface="Alef" panose="00000500000000000000" pitchFamily="2" charset="-79"/>
                          </a:rPr>
                          <m:t>𝐹</m:t>
                        </m:r>
                      </m:e>
                      <m:sub>
                        <m:r>
                          <a:rPr lang="en-US" sz="2000" i="1">
                            <a:latin typeface="Cambria Math" panose="02040503050406030204" pitchFamily="18" charset="0"/>
                            <a:cs typeface="Alef" panose="00000500000000000000" pitchFamily="2" charset="-79"/>
                          </a:rPr>
                          <m:t>(</m:t>
                        </m:r>
                        <m:r>
                          <a:rPr lang="en-US" sz="2000" i="1">
                            <a:latin typeface="Cambria Math" panose="02040503050406030204" pitchFamily="18" charset="0"/>
                            <a:cs typeface="Alef" panose="00000500000000000000" pitchFamily="2" charset="-79"/>
                          </a:rPr>
                          <m:t>𝑘</m:t>
                        </m:r>
                        <m:r>
                          <a:rPr lang="en-US" sz="2000" i="1">
                            <a:latin typeface="Cambria Math" panose="02040503050406030204" pitchFamily="18" charset="0"/>
                            <a:cs typeface="Alef" panose="00000500000000000000" pitchFamily="2" charset="-79"/>
                          </a:rPr>
                          <m:t>−</m:t>
                        </m:r>
                        <m:r>
                          <a:rPr lang="en-US" sz="2000" i="1">
                            <a:latin typeface="Cambria Math" panose="02040503050406030204" pitchFamily="18" charset="0"/>
                            <a:cs typeface="Alef" panose="00000500000000000000" pitchFamily="2" charset="-79"/>
                          </a:rPr>
                          <m:t>1</m:t>
                        </m:r>
                        <m:r>
                          <a:rPr lang="en-US" sz="2000" i="1">
                            <a:latin typeface="Cambria Math" panose="02040503050406030204" pitchFamily="18" charset="0"/>
                            <a:cs typeface="Alef" panose="00000500000000000000" pitchFamily="2" charset="-79"/>
                          </a:rPr>
                          <m:t>, </m:t>
                        </m:r>
                        <m:r>
                          <a:rPr lang="en-US" sz="2000" i="1">
                            <a:latin typeface="Cambria Math" panose="02040503050406030204" pitchFamily="18" charset="0"/>
                            <a:cs typeface="Alef" panose="00000500000000000000" pitchFamily="2" charset="-79"/>
                          </a:rPr>
                          <m:t>𝑁</m:t>
                        </m:r>
                        <m:r>
                          <a:rPr lang="en-US" sz="2000" i="1">
                            <a:latin typeface="Cambria Math" panose="02040503050406030204" pitchFamily="18" charset="0"/>
                            <a:cs typeface="Alef" panose="00000500000000000000" pitchFamily="2" charset="-79"/>
                          </a:rPr>
                          <m:t>−</m:t>
                        </m:r>
                        <m:r>
                          <a:rPr lang="en-US" sz="2000" i="1">
                            <a:latin typeface="Cambria Math" panose="02040503050406030204" pitchFamily="18" charset="0"/>
                            <a:cs typeface="Alef" panose="00000500000000000000" pitchFamily="2" charset="-79"/>
                          </a:rPr>
                          <m:t>𝑘</m:t>
                        </m:r>
                        <m:r>
                          <a:rPr lang="en-US" sz="2000" i="1">
                            <a:latin typeface="Cambria Math" panose="02040503050406030204" pitchFamily="18" charset="0"/>
                            <a:cs typeface="Alef" panose="00000500000000000000" pitchFamily="2" charset="-79"/>
                          </a:rPr>
                          <m:t>)</m:t>
                        </m:r>
                      </m:sub>
                    </m:sSub>
                    <m:r>
                      <a:rPr lang="en-US" sz="2000" i="1">
                        <a:latin typeface="Cambria Math" panose="02040503050406030204" pitchFamily="18" charset="0"/>
                        <a:cs typeface="Alef" panose="00000500000000000000" pitchFamily="2" charset="-79"/>
                      </a:rPr>
                      <m:t>=</m:t>
                    </m:r>
                    <m:f>
                      <m:fPr>
                        <m:ctrlPr>
                          <a:rPr lang="en-US" sz="2000" i="1">
                            <a:latin typeface="Cambria Math" panose="02040503050406030204" pitchFamily="18" charset="0"/>
                            <a:cs typeface="Alef" panose="00000500000000000000" pitchFamily="2" charset="-79"/>
                          </a:rPr>
                        </m:ctrlPr>
                      </m:fPr>
                      <m:num>
                        <m:r>
                          <a:rPr lang="en-US" sz="2000" i="1">
                            <a:latin typeface="Cambria Math" panose="02040503050406030204" pitchFamily="18" charset="0"/>
                            <a:cs typeface="Alef" panose="00000500000000000000" pitchFamily="2" charset="-79"/>
                          </a:rPr>
                          <m:t>𝑀𝑆𝑟𝑒𝑔</m:t>
                        </m:r>
                      </m:num>
                      <m:den>
                        <m:r>
                          <a:rPr lang="en-US" sz="2000" i="1">
                            <a:latin typeface="Cambria Math" panose="02040503050406030204" pitchFamily="18" charset="0"/>
                            <a:cs typeface="Alef" panose="00000500000000000000" pitchFamily="2" charset="-79"/>
                          </a:rPr>
                          <m:t>𝑀𝑆𝐸</m:t>
                        </m:r>
                      </m:den>
                    </m:f>
                  </m:oMath>
                </a14:m>
                <a:r>
                  <a:rPr lang="en-US" sz="2000" dirty="0">
                    <a:latin typeface="Alef" panose="00000500000000000000" pitchFamily="2" charset="-79"/>
                    <a:cs typeface="Alef" panose="00000500000000000000" pitchFamily="2" charset="-79"/>
                  </a:rPr>
                  <a:t>) - in the case of simple model – same as testing significance of </a:t>
                </a: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𝛽</m:t>
                        </m:r>
                      </m:e>
                      <m:sub>
                        <m:r>
                          <a:rPr lang="en-US" sz="2000" b="0" i="1" smtClean="0">
                            <a:latin typeface="Cambria Math" panose="02040503050406030204" pitchFamily="18" charset="0"/>
                            <a:cs typeface="Arial" panose="020B0604020202020204" pitchFamily="34" charset="0"/>
                          </a:rPr>
                          <m:t>1</m:t>
                        </m:r>
                      </m:sub>
                    </m:sSub>
                  </m:oMath>
                </a14:m>
                <a:r>
                  <a:rPr lang="en-US" sz="2000" dirty="0">
                    <a:latin typeface="Alef" panose="00000500000000000000" pitchFamily="2" charset="-79"/>
                    <a:cs typeface="Alef" panose="00000500000000000000" pitchFamily="2" charset="-79"/>
                  </a:rPr>
                  <a:t> and </a:t>
                </a:r>
                <a14:m>
                  <m:oMath xmlns:m="http://schemas.openxmlformats.org/officeDocument/2006/math">
                    <m:sSub>
                      <m:sSubPr>
                        <m:ctrlPr>
                          <a:rPr lang="en-US" sz="2000" i="1">
                            <a:latin typeface="Cambria Math" panose="02040503050406030204" pitchFamily="18" charset="0"/>
                            <a:cs typeface="Arial" panose="020B0604020202020204" pitchFamily="34" charset="0"/>
                          </a:rPr>
                        </m:ctrlPr>
                      </m:sSubPr>
                      <m:e>
                        <m:r>
                          <a:rPr lang="en-US" sz="2000" b="0" i="1" smtClean="0">
                            <a:latin typeface="Cambria Math" panose="02040503050406030204" pitchFamily="18" charset="0"/>
                            <a:ea typeface="Cambria Math" panose="02040503050406030204" pitchFamily="18" charset="0"/>
                            <a:cs typeface="Arial" panose="020B0604020202020204" pitchFamily="34" charset="0"/>
                          </a:rPr>
                          <m:t>𝑟</m:t>
                        </m:r>
                      </m:e>
                      <m:sub>
                        <m:r>
                          <a:rPr lang="en-US" sz="2000" b="0" i="1" smtClean="0">
                            <a:latin typeface="Cambria Math" panose="02040503050406030204" pitchFamily="18" charset="0"/>
                            <a:cs typeface="Arial" panose="020B0604020202020204" pitchFamily="34" charset="0"/>
                          </a:rPr>
                          <m:t>𝑥𝑦</m:t>
                        </m:r>
                      </m:sub>
                    </m:sSub>
                    <m:r>
                      <a:rPr lang="en-US" sz="2000" b="0" i="0" smtClean="0">
                        <a:latin typeface="Cambria Math" panose="02040503050406030204" pitchFamily="18" charset="0"/>
                        <a:cs typeface="Arial" panose="020B0604020202020204" pitchFamily="34" charset="0"/>
                      </a:rPr>
                      <m:t>.</m:t>
                    </m:r>
                  </m:oMath>
                </a14:m>
                <a:endParaRPr lang="en-US" sz="2000"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4544" y="1457225"/>
                <a:ext cx="7148352" cy="5035651"/>
              </a:xfrm>
              <a:blipFill>
                <a:blip r:embed="rId2"/>
                <a:stretch>
                  <a:fillRect l="-768" t="-157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BDA57BB6-0ACF-732D-A212-ADE4694A6A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079566" y="1518393"/>
            <a:ext cx="3611666" cy="3095714"/>
          </a:xfrm>
          <a:prstGeom prst="rect">
            <a:avLst/>
          </a:prstGeom>
        </p:spPr>
      </p:pic>
    </p:spTree>
    <p:extLst>
      <p:ext uri="{BB962C8B-B14F-4D97-AF65-F5344CB8AC3E}">
        <p14:creationId xmlns:p14="http://schemas.microsoft.com/office/powerpoint/2010/main" val="14156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0" y="19657"/>
            <a:ext cx="10515600" cy="1325563"/>
          </a:xfrm>
        </p:spPr>
        <p:txBody>
          <a:bodyPr>
            <a:normAutofit/>
          </a:bodyPr>
          <a:lstStyle/>
          <a:p>
            <a:pPr algn="l" rtl="0"/>
            <a:r>
              <a:rPr lang="en-US" b="1" dirty="0">
                <a:latin typeface="Alef" panose="00000500000000000000" pitchFamily="2" charset="-79"/>
                <a:cs typeface="Alef" panose="00000500000000000000" pitchFamily="2" charset="-79"/>
              </a:rPr>
              <a:t>Dummy coding </a:t>
            </a:r>
            <a:r>
              <a:rPr lang="en-US" dirty="0">
                <a:latin typeface="Alef" panose="00000500000000000000" pitchFamily="2" charset="-79"/>
                <a:cs typeface="Alef" panose="00000500000000000000" pitchFamily="2" charset="-79"/>
              </a:rPr>
              <a:t>(aka treatment coding)</a:t>
            </a:r>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sp>
        <p:nvSpPr>
          <p:cNvPr id="4" name="Content Placeholder 2"/>
          <p:cNvSpPr txBox="1">
            <a:spLocks/>
          </p:cNvSpPr>
          <p:nvPr/>
        </p:nvSpPr>
        <p:spPr>
          <a:xfrm>
            <a:off x="228784" y="1345220"/>
            <a:ext cx="11963216" cy="5091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lef" panose="00000500000000000000" pitchFamily="2" charset="-79"/>
                <a:cs typeface="Alef" panose="00000500000000000000" pitchFamily="2" charset="-79"/>
              </a:rPr>
              <a:t>Like in all coding schemes, for a three-level variable, we will use two (K-1) “dummy” variables.</a:t>
            </a:r>
          </a:p>
          <a:p>
            <a:r>
              <a:rPr lang="en-US" sz="2400" dirty="0">
                <a:latin typeface="Alef" panose="00000500000000000000" pitchFamily="2" charset="-79"/>
                <a:cs typeface="Alef" panose="00000500000000000000" pitchFamily="2" charset="-79"/>
              </a:rPr>
              <a:t>We choose one level as baseline, and assign 0 values in all dummy variables. </a:t>
            </a:r>
          </a:p>
          <a:p>
            <a:pPr marL="0" indent="0">
              <a:buNone/>
            </a:pPr>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0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p:txBody>
      </p:sp>
      <p:graphicFrame>
        <p:nvGraphicFramePr>
          <p:cNvPr id="5" name="Table 4"/>
          <p:cNvGraphicFramePr>
            <a:graphicFrameLocks noGrp="1"/>
          </p:cNvGraphicFramePr>
          <p:nvPr>
            <p:extLst>
              <p:ext uri="{D42A27DB-BD31-4B8C-83A1-F6EECF244321}">
                <p14:modId xmlns:p14="http://schemas.microsoft.com/office/powerpoint/2010/main" val="1559250856"/>
              </p:ext>
            </p:extLst>
          </p:nvPr>
        </p:nvGraphicFramePr>
        <p:xfrm>
          <a:off x="3900180" y="2963690"/>
          <a:ext cx="4876800" cy="148336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70840">
                <a:tc>
                  <a:txBody>
                    <a:bodyPr/>
                    <a:lstStyle/>
                    <a:p>
                      <a:pPr algn="ctr" rtl="0"/>
                      <a:endParaRPr lang="en-US" dirty="0"/>
                    </a:p>
                  </a:txBody>
                  <a:tcPr anchor="ctr"/>
                </a:tc>
                <a:tc>
                  <a:txBody>
                    <a:bodyPr/>
                    <a:lstStyle/>
                    <a:p>
                      <a:pPr algn="ctr" rtl="0"/>
                      <a:r>
                        <a:rPr lang="en-US" b="1" dirty="0"/>
                        <a:t>Var1</a:t>
                      </a:r>
                      <a:r>
                        <a:rPr lang="en-US" b="1" baseline="0" dirty="0"/>
                        <a:t> </a:t>
                      </a:r>
                      <a:endParaRPr lang="en-US" b="1" dirty="0"/>
                    </a:p>
                  </a:txBody>
                  <a:tcPr anchor="ctr"/>
                </a:tc>
                <a:tc>
                  <a:txBody>
                    <a:bodyPr/>
                    <a:lstStyle/>
                    <a:p>
                      <a:pPr algn="ctr" rtl="0"/>
                      <a:r>
                        <a:rPr lang="en-US" b="1" dirty="0"/>
                        <a:t>Var2</a:t>
                      </a:r>
                    </a:p>
                  </a:txBody>
                  <a:tcPr anchor="ctr"/>
                </a:tc>
                <a:extLst>
                  <a:ext uri="{0D108BD9-81ED-4DB2-BD59-A6C34878D82A}">
                    <a16:rowId xmlns:a16="http://schemas.microsoft.com/office/drawing/2014/main" val="10000"/>
                  </a:ext>
                </a:extLst>
              </a:tr>
              <a:tr h="370840">
                <a:tc>
                  <a:txBody>
                    <a:bodyPr/>
                    <a:lstStyle/>
                    <a:p>
                      <a:pPr algn="ctr" rtl="0"/>
                      <a:r>
                        <a:rPr lang="en-US" sz="1800" b="1" dirty="0"/>
                        <a:t>No pet</a:t>
                      </a:r>
                      <a:endParaRPr lang="en-US" b="1" dirty="0"/>
                    </a:p>
                  </a:txBody>
                  <a:tcPr anchor="ctr"/>
                </a:tc>
                <a:tc>
                  <a:txBody>
                    <a:bodyPr/>
                    <a:lstStyle/>
                    <a:p>
                      <a:pPr algn="ctr" rtl="0"/>
                      <a:r>
                        <a:rPr lang="en-US" dirty="0"/>
                        <a:t>0</a:t>
                      </a:r>
                    </a:p>
                  </a:txBody>
                  <a:tcPr anchor="ctr"/>
                </a:tc>
                <a:tc>
                  <a:txBody>
                    <a:bodyPr/>
                    <a:lstStyle/>
                    <a:p>
                      <a:pPr algn="ctr" rtl="0"/>
                      <a:r>
                        <a:rPr lang="en-US" dirty="0"/>
                        <a:t>0</a:t>
                      </a:r>
                    </a:p>
                  </a:txBody>
                  <a:tcPr anchor="ctr"/>
                </a:tc>
                <a:extLst>
                  <a:ext uri="{0D108BD9-81ED-4DB2-BD59-A6C34878D82A}">
                    <a16:rowId xmlns:a16="http://schemas.microsoft.com/office/drawing/2014/main" val="10001"/>
                  </a:ext>
                </a:extLst>
              </a:tr>
              <a:tr h="370840">
                <a:tc>
                  <a:txBody>
                    <a:bodyPr/>
                    <a:lstStyle/>
                    <a:p>
                      <a:pPr algn="ctr" rtl="0"/>
                      <a:r>
                        <a:rPr lang="en-US" b="1" dirty="0"/>
                        <a:t>Cat</a:t>
                      </a:r>
                    </a:p>
                  </a:txBody>
                  <a:tcPr anchor="ctr"/>
                </a:tc>
                <a:tc>
                  <a:txBody>
                    <a:bodyPr/>
                    <a:lstStyle/>
                    <a:p>
                      <a:pPr algn="ctr" rtl="0"/>
                      <a:endParaRPr lang="en-US"/>
                    </a:p>
                  </a:txBody>
                  <a:tcPr anchor="ctr"/>
                </a:tc>
                <a:tc>
                  <a:txBody>
                    <a:bodyPr/>
                    <a:lstStyle/>
                    <a:p>
                      <a:pPr algn="ctr" rtl="0"/>
                      <a:endParaRPr lang="en-US"/>
                    </a:p>
                  </a:txBody>
                  <a:tcPr anchor="ctr"/>
                </a:tc>
                <a:extLst>
                  <a:ext uri="{0D108BD9-81ED-4DB2-BD59-A6C34878D82A}">
                    <a16:rowId xmlns:a16="http://schemas.microsoft.com/office/drawing/2014/main" val="10002"/>
                  </a:ext>
                </a:extLst>
              </a:tr>
              <a:tr h="370840">
                <a:tc>
                  <a:txBody>
                    <a:bodyPr/>
                    <a:lstStyle/>
                    <a:p>
                      <a:pPr algn="ctr" rtl="0"/>
                      <a:r>
                        <a:rPr lang="en-US" b="1" dirty="0"/>
                        <a:t>Dog</a:t>
                      </a:r>
                    </a:p>
                  </a:txBody>
                  <a:tcPr anchor="ctr"/>
                </a:tc>
                <a:tc>
                  <a:txBody>
                    <a:bodyPr/>
                    <a:lstStyle/>
                    <a:p>
                      <a:pPr algn="ctr" rtl="0"/>
                      <a:endParaRPr lang="en-US"/>
                    </a:p>
                  </a:txBody>
                  <a:tcPr anchor="ctr"/>
                </a:tc>
                <a:tc>
                  <a:txBody>
                    <a:bodyPr/>
                    <a:lstStyle/>
                    <a:p>
                      <a:pPr algn="ctr" rtl="0"/>
                      <a:endParaRPr lang="en-US"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6612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0" y="19657"/>
            <a:ext cx="10515600" cy="1325563"/>
          </a:xfrm>
        </p:spPr>
        <p:txBody>
          <a:bodyPr/>
          <a:lstStyle/>
          <a:p>
            <a:pPr algn="l" rtl="0"/>
            <a:r>
              <a:rPr lang="en-US" b="1" dirty="0">
                <a:latin typeface="Alef" panose="00000500000000000000" pitchFamily="2" charset="-79"/>
                <a:cs typeface="Alef" panose="00000500000000000000" pitchFamily="2" charset="-79"/>
              </a:rPr>
              <a:t>Dummy coding </a:t>
            </a:r>
            <a:r>
              <a:rPr lang="en-US" dirty="0">
                <a:latin typeface="Alef" panose="00000500000000000000" pitchFamily="2" charset="-79"/>
                <a:cs typeface="Alef" panose="00000500000000000000" pitchFamily="2" charset="-79"/>
              </a:rPr>
              <a:t>(aka treatment coding)</a:t>
            </a:r>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sp>
        <p:nvSpPr>
          <p:cNvPr id="4" name="Content Placeholder 2"/>
          <p:cNvSpPr txBox="1">
            <a:spLocks/>
          </p:cNvSpPr>
          <p:nvPr/>
        </p:nvSpPr>
        <p:spPr>
          <a:xfrm>
            <a:off x="228784" y="1345220"/>
            <a:ext cx="11963216" cy="5091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lef" panose="00000500000000000000" pitchFamily="2" charset="-79"/>
                <a:cs typeface="Alef" panose="00000500000000000000" pitchFamily="2" charset="-79"/>
              </a:rPr>
              <a:t>Like in all coding schemes, for a three-level variable, we will use two (K-1) “dummy” variables.</a:t>
            </a:r>
          </a:p>
          <a:p>
            <a:r>
              <a:rPr lang="en-US" sz="2400" dirty="0">
                <a:latin typeface="Alef" panose="00000500000000000000" pitchFamily="2" charset="-79"/>
                <a:cs typeface="Alef" panose="00000500000000000000" pitchFamily="2" charset="-79"/>
              </a:rPr>
              <a:t>We choose one level as baseline, and assign 0 values in all dummy variables.</a:t>
            </a: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r>
              <a:rPr lang="en-US" sz="2400" dirty="0">
                <a:latin typeface="Alef" panose="00000500000000000000" pitchFamily="2" charset="-79"/>
                <a:cs typeface="Alef" panose="00000500000000000000" pitchFamily="2" charset="-79"/>
              </a:rPr>
              <a:t>Other levels are assigned 1’s in one variable, and 0’s in all others. </a:t>
            </a:r>
          </a:p>
          <a:p>
            <a:pPr marL="0" indent="0">
              <a:buNone/>
            </a:pPr>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0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p:txBody>
      </p:sp>
      <p:graphicFrame>
        <p:nvGraphicFramePr>
          <p:cNvPr id="5" name="Table 4"/>
          <p:cNvGraphicFramePr>
            <a:graphicFrameLocks noGrp="1"/>
          </p:cNvGraphicFramePr>
          <p:nvPr>
            <p:extLst>
              <p:ext uri="{D42A27DB-BD31-4B8C-83A1-F6EECF244321}">
                <p14:modId xmlns:p14="http://schemas.microsoft.com/office/powerpoint/2010/main" val="418769693"/>
              </p:ext>
            </p:extLst>
          </p:nvPr>
        </p:nvGraphicFramePr>
        <p:xfrm>
          <a:off x="3900180" y="2963690"/>
          <a:ext cx="4876800" cy="148336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70840">
                <a:tc>
                  <a:txBody>
                    <a:bodyPr/>
                    <a:lstStyle/>
                    <a:p>
                      <a:pPr algn="ctr" rtl="0"/>
                      <a:endParaRPr lang="en-US" dirty="0"/>
                    </a:p>
                  </a:txBody>
                  <a:tcPr anchor="ctr"/>
                </a:tc>
                <a:tc>
                  <a:txBody>
                    <a:bodyPr/>
                    <a:lstStyle/>
                    <a:p>
                      <a:pPr algn="ctr" rtl="0"/>
                      <a:r>
                        <a:rPr lang="en-US" b="1" dirty="0"/>
                        <a:t>Var1</a:t>
                      </a:r>
                      <a:r>
                        <a:rPr lang="en-US" b="1" baseline="0" dirty="0"/>
                        <a:t> </a:t>
                      </a:r>
                      <a:endParaRPr lang="en-US" b="1" dirty="0"/>
                    </a:p>
                  </a:txBody>
                  <a:tcPr anchor="ctr"/>
                </a:tc>
                <a:tc>
                  <a:txBody>
                    <a:bodyPr/>
                    <a:lstStyle/>
                    <a:p>
                      <a:pPr algn="ctr" rtl="0"/>
                      <a:r>
                        <a:rPr lang="en-US" b="1" dirty="0"/>
                        <a:t>Var2</a:t>
                      </a:r>
                    </a:p>
                  </a:txBody>
                  <a:tcPr anchor="ctr"/>
                </a:tc>
                <a:extLst>
                  <a:ext uri="{0D108BD9-81ED-4DB2-BD59-A6C34878D82A}">
                    <a16:rowId xmlns:a16="http://schemas.microsoft.com/office/drawing/2014/main" val="10000"/>
                  </a:ext>
                </a:extLst>
              </a:tr>
              <a:tr h="370840">
                <a:tc>
                  <a:txBody>
                    <a:bodyPr/>
                    <a:lstStyle/>
                    <a:p>
                      <a:pPr algn="ctr" rtl="0"/>
                      <a:r>
                        <a:rPr lang="en-US" sz="1800" b="1" dirty="0"/>
                        <a:t>No pet</a:t>
                      </a:r>
                      <a:endParaRPr lang="en-US" b="1" dirty="0"/>
                    </a:p>
                  </a:txBody>
                  <a:tcPr anchor="ctr"/>
                </a:tc>
                <a:tc>
                  <a:txBody>
                    <a:bodyPr/>
                    <a:lstStyle/>
                    <a:p>
                      <a:pPr algn="ctr" rtl="0"/>
                      <a:r>
                        <a:rPr lang="en-US" dirty="0"/>
                        <a:t>0</a:t>
                      </a:r>
                    </a:p>
                  </a:txBody>
                  <a:tcPr anchor="ctr"/>
                </a:tc>
                <a:tc>
                  <a:txBody>
                    <a:bodyPr/>
                    <a:lstStyle/>
                    <a:p>
                      <a:pPr algn="ctr" rtl="0"/>
                      <a:r>
                        <a:rPr lang="en-US" dirty="0"/>
                        <a:t>0</a:t>
                      </a:r>
                    </a:p>
                  </a:txBody>
                  <a:tcPr anchor="ctr"/>
                </a:tc>
                <a:extLst>
                  <a:ext uri="{0D108BD9-81ED-4DB2-BD59-A6C34878D82A}">
                    <a16:rowId xmlns:a16="http://schemas.microsoft.com/office/drawing/2014/main" val="10001"/>
                  </a:ext>
                </a:extLst>
              </a:tr>
              <a:tr h="370840">
                <a:tc>
                  <a:txBody>
                    <a:bodyPr/>
                    <a:lstStyle/>
                    <a:p>
                      <a:pPr algn="ctr" rtl="0"/>
                      <a:r>
                        <a:rPr lang="en-US" b="1" dirty="0"/>
                        <a:t>Cat</a:t>
                      </a:r>
                    </a:p>
                  </a:txBody>
                  <a:tcPr anchor="ctr"/>
                </a:tc>
                <a:tc>
                  <a:txBody>
                    <a:bodyPr/>
                    <a:lstStyle/>
                    <a:p>
                      <a:pPr algn="ctr" rtl="0"/>
                      <a:endParaRPr lang="en-US" dirty="0"/>
                    </a:p>
                  </a:txBody>
                  <a:tcPr anchor="ctr"/>
                </a:tc>
                <a:tc>
                  <a:txBody>
                    <a:bodyPr/>
                    <a:lstStyle/>
                    <a:p>
                      <a:pPr algn="ctr" rtl="0"/>
                      <a:endParaRPr lang="en-US" dirty="0"/>
                    </a:p>
                  </a:txBody>
                  <a:tcPr anchor="ctr"/>
                </a:tc>
                <a:extLst>
                  <a:ext uri="{0D108BD9-81ED-4DB2-BD59-A6C34878D82A}">
                    <a16:rowId xmlns:a16="http://schemas.microsoft.com/office/drawing/2014/main" val="10002"/>
                  </a:ext>
                </a:extLst>
              </a:tr>
              <a:tr h="370840">
                <a:tc>
                  <a:txBody>
                    <a:bodyPr/>
                    <a:lstStyle/>
                    <a:p>
                      <a:pPr algn="ctr" rtl="0"/>
                      <a:r>
                        <a:rPr lang="en-US" b="1" dirty="0"/>
                        <a:t>Dog</a:t>
                      </a:r>
                    </a:p>
                  </a:txBody>
                  <a:tcPr anchor="ctr"/>
                </a:tc>
                <a:tc>
                  <a:txBody>
                    <a:bodyPr/>
                    <a:lstStyle/>
                    <a:p>
                      <a:pPr algn="ctr" rtl="0"/>
                      <a:endParaRPr lang="en-US" dirty="0"/>
                    </a:p>
                  </a:txBody>
                  <a:tcPr anchor="ctr"/>
                </a:tc>
                <a:tc>
                  <a:txBody>
                    <a:bodyPr/>
                    <a:lstStyle/>
                    <a:p>
                      <a:pPr algn="ctr" rtl="0"/>
                      <a:endParaRPr lang="en-US"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44852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0" y="19657"/>
            <a:ext cx="10515600" cy="1325563"/>
          </a:xfrm>
        </p:spPr>
        <p:txBody>
          <a:bodyPr/>
          <a:lstStyle/>
          <a:p>
            <a:pPr algn="l" rtl="0"/>
            <a:r>
              <a:rPr lang="en-US" b="1" dirty="0">
                <a:latin typeface="Alef" panose="00000500000000000000" pitchFamily="2" charset="-79"/>
                <a:cs typeface="Alef" panose="00000500000000000000" pitchFamily="2" charset="-79"/>
              </a:rPr>
              <a:t>Dummy coding </a:t>
            </a:r>
            <a:r>
              <a:rPr lang="en-US" dirty="0">
                <a:latin typeface="Alef" panose="00000500000000000000" pitchFamily="2" charset="-79"/>
                <a:cs typeface="Alef" panose="00000500000000000000" pitchFamily="2" charset="-79"/>
              </a:rPr>
              <a:t>(aka treatment coding)</a:t>
            </a:r>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sp>
        <p:nvSpPr>
          <p:cNvPr id="4" name="Content Placeholder 2"/>
          <p:cNvSpPr txBox="1">
            <a:spLocks/>
          </p:cNvSpPr>
          <p:nvPr/>
        </p:nvSpPr>
        <p:spPr>
          <a:xfrm>
            <a:off x="228784" y="1345220"/>
            <a:ext cx="11963216" cy="5091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lef" panose="00000500000000000000" pitchFamily="2" charset="-79"/>
                <a:cs typeface="Alef" panose="00000500000000000000" pitchFamily="2" charset="-79"/>
              </a:rPr>
              <a:t>Like in all coding schemes, for a three-level variable, we will use two (K-1) “dummy” variables.</a:t>
            </a:r>
          </a:p>
          <a:p>
            <a:r>
              <a:rPr lang="en-US" sz="2400" dirty="0">
                <a:latin typeface="Alef" panose="00000500000000000000" pitchFamily="2" charset="-79"/>
                <a:cs typeface="Alef" panose="00000500000000000000" pitchFamily="2" charset="-79"/>
              </a:rPr>
              <a:t>We choose one level as baseline, and assign 0 values in all dummy variables.</a:t>
            </a: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r>
              <a:rPr lang="en-US" sz="2400" dirty="0">
                <a:latin typeface="Alef" panose="00000500000000000000" pitchFamily="2" charset="-79"/>
                <a:cs typeface="Alef" panose="00000500000000000000" pitchFamily="2" charset="-79"/>
              </a:rPr>
              <a:t>Other levels are assigned 1’s in one variable, and 0’s in all others. </a:t>
            </a:r>
          </a:p>
          <a:p>
            <a:pPr marL="0" indent="0">
              <a:buNone/>
            </a:pPr>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0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p:txBody>
      </p:sp>
      <p:graphicFrame>
        <p:nvGraphicFramePr>
          <p:cNvPr id="5" name="Table 4"/>
          <p:cNvGraphicFramePr>
            <a:graphicFrameLocks noGrp="1"/>
          </p:cNvGraphicFramePr>
          <p:nvPr>
            <p:extLst>
              <p:ext uri="{D42A27DB-BD31-4B8C-83A1-F6EECF244321}">
                <p14:modId xmlns:p14="http://schemas.microsoft.com/office/powerpoint/2010/main" val="2308934841"/>
              </p:ext>
            </p:extLst>
          </p:nvPr>
        </p:nvGraphicFramePr>
        <p:xfrm>
          <a:off x="3900180" y="2963690"/>
          <a:ext cx="4876800" cy="148336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70840">
                <a:tc>
                  <a:txBody>
                    <a:bodyPr/>
                    <a:lstStyle/>
                    <a:p>
                      <a:pPr algn="ctr" rtl="0"/>
                      <a:endParaRPr lang="en-US" dirty="0"/>
                    </a:p>
                  </a:txBody>
                  <a:tcPr anchor="ctr"/>
                </a:tc>
                <a:tc>
                  <a:txBody>
                    <a:bodyPr/>
                    <a:lstStyle/>
                    <a:p>
                      <a:pPr algn="ctr" rtl="0"/>
                      <a:r>
                        <a:rPr lang="en-US" b="1" dirty="0"/>
                        <a:t>Var1</a:t>
                      </a:r>
                      <a:r>
                        <a:rPr lang="en-US" b="1" baseline="0" dirty="0"/>
                        <a:t> </a:t>
                      </a:r>
                      <a:endParaRPr lang="en-US" b="1" dirty="0"/>
                    </a:p>
                  </a:txBody>
                  <a:tcPr anchor="ctr"/>
                </a:tc>
                <a:tc>
                  <a:txBody>
                    <a:bodyPr/>
                    <a:lstStyle/>
                    <a:p>
                      <a:pPr algn="ctr" rtl="0"/>
                      <a:r>
                        <a:rPr lang="en-US" b="1" dirty="0"/>
                        <a:t>Var2</a:t>
                      </a:r>
                    </a:p>
                  </a:txBody>
                  <a:tcPr anchor="ctr"/>
                </a:tc>
                <a:extLst>
                  <a:ext uri="{0D108BD9-81ED-4DB2-BD59-A6C34878D82A}">
                    <a16:rowId xmlns:a16="http://schemas.microsoft.com/office/drawing/2014/main" val="10000"/>
                  </a:ext>
                </a:extLst>
              </a:tr>
              <a:tr h="370840">
                <a:tc>
                  <a:txBody>
                    <a:bodyPr/>
                    <a:lstStyle/>
                    <a:p>
                      <a:pPr algn="ctr" rtl="0"/>
                      <a:r>
                        <a:rPr lang="en-US" sz="1800" b="1" dirty="0"/>
                        <a:t>No pet</a:t>
                      </a:r>
                      <a:endParaRPr lang="en-US" b="1" dirty="0"/>
                    </a:p>
                  </a:txBody>
                  <a:tcPr anchor="ctr"/>
                </a:tc>
                <a:tc>
                  <a:txBody>
                    <a:bodyPr/>
                    <a:lstStyle/>
                    <a:p>
                      <a:pPr algn="ctr" rtl="0"/>
                      <a:r>
                        <a:rPr lang="en-US" dirty="0"/>
                        <a:t>0</a:t>
                      </a:r>
                    </a:p>
                  </a:txBody>
                  <a:tcPr anchor="ctr"/>
                </a:tc>
                <a:tc>
                  <a:txBody>
                    <a:bodyPr/>
                    <a:lstStyle/>
                    <a:p>
                      <a:pPr algn="ctr" rtl="0"/>
                      <a:r>
                        <a:rPr lang="en-US" dirty="0"/>
                        <a:t>0</a:t>
                      </a:r>
                    </a:p>
                  </a:txBody>
                  <a:tcPr anchor="ctr"/>
                </a:tc>
                <a:extLst>
                  <a:ext uri="{0D108BD9-81ED-4DB2-BD59-A6C34878D82A}">
                    <a16:rowId xmlns:a16="http://schemas.microsoft.com/office/drawing/2014/main" val="10001"/>
                  </a:ext>
                </a:extLst>
              </a:tr>
              <a:tr h="370840">
                <a:tc>
                  <a:txBody>
                    <a:bodyPr/>
                    <a:lstStyle/>
                    <a:p>
                      <a:pPr algn="ctr" rtl="0"/>
                      <a:r>
                        <a:rPr lang="en-US" b="1" dirty="0"/>
                        <a:t>Cat</a:t>
                      </a:r>
                    </a:p>
                  </a:txBody>
                  <a:tcPr anchor="ctr"/>
                </a:tc>
                <a:tc>
                  <a:txBody>
                    <a:bodyPr/>
                    <a:lstStyle/>
                    <a:p>
                      <a:pPr algn="ctr" rtl="0"/>
                      <a:r>
                        <a:rPr lang="en-US" dirty="0"/>
                        <a:t>1</a:t>
                      </a:r>
                    </a:p>
                  </a:txBody>
                  <a:tcPr anchor="ctr"/>
                </a:tc>
                <a:tc>
                  <a:txBody>
                    <a:bodyPr/>
                    <a:lstStyle/>
                    <a:p>
                      <a:pPr algn="ctr" rtl="0"/>
                      <a:r>
                        <a:rPr lang="en-US" dirty="0"/>
                        <a:t>0</a:t>
                      </a:r>
                    </a:p>
                  </a:txBody>
                  <a:tcPr anchor="ctr"/>
                </a:tc>
                <a:extLst>
                  <a:ext uri="{0D108BD9-81ED-4DB2-BD59-A6C34878D82A}">
                    <a16:rowId xmlns:a16="http://schemas.microsoft.com/office/drawing/2014/main" val="10002"/>
                  </a:ext>
                </a:extLst>
              </a:tr>
              <a:tr h="370840">
                <a:tc>
                  <a:txBody>
                    <a:bodyPr/>
                    <a:lstStyle/>
                    <a:p>
                      <a:pPr algn="ctr" rtl="0"/>
                      <a:r>
                        <a:rPr lang="en-US" b="1" dirty="0"/>
                        <a:t>Dog</a:t>
                      </a:r>
                    </a:p>
                  </a:txBody>
                  <a:tcPr anchor="ctr"/>
                </a:tc>
                <a:tc>
                  <a:txBody>
                    <a:bodyPr/>
                    <a:lstStyle/>
                    <a:p>
                      <a:pPr algn="ctr" rtl="0"/>
                      <a:r>
                        <a:rPr lang="en-US" dirty="0"/>
                        <a:t>0</a:t>
                      </a:r>
                    </a:p>
                  </a:txBody>
                  <a:tcPr anchor="ctr"/>
                </a:tc>
                <a:tc>
                  <a:txBody>
                    <a:bodyPr/>
                    <a:lstStyle/>
                    <a:p>
                      <a:pPr algn="ctr" rtl="0"/>
                      <a:r>
                        <a:rPr lang="en-US" dirty="0"/>
                        <a:t>1</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42981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0" y="19657"/>
            <a:ext cx="10515600" cy="1325563"/>
          </a:xfrm>
        </p:spPr>
        <p:txBody>
          <a:bodyPr/>
          <a:lstStyle/>
          <a:p>
            <a:pPr algn="l" rtl="0"/>
            <a:r>
              <a:rPr lang="en-US" b="1" dirty="0">
                <a:latin typeface="Alef" panose="00000500000000000000" pitchFamily="2" charset="-79"/>
                <a:cs typeface="Alef" panose="00000500000000000000" pitchFamily="2" charset="-79"/>
              </a:rPr>
              <a:t>Dummy coding </a:t>
            </a:r>
            <a:r>
              <a:rPr lang="en-US" dirty="0">
                <a:latin typeface="Alef" panose="00000500000000000000" pitchFamily="2" charset="-79"/>
                <a:cs typeface="Alef" panose="00000500000000000000" pitchFamily="2" charset="-79"/>
              </a:rPr>
              <a:t>(aka treatment coding)</a:t>
            </a:r>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sp>
        <p:nvSpPr>
          <p:cNvPr id="4" name="Content Placeholder 2"/>
          <p:cNvSpPr txBox="1">
            <a:spLocks/>
          </p:cNvSpPr>
          <p:nvPr/>
        </p:nvSpPr>
        <p:spPr>
          <a:xfrm>
            <a:off x="228784" y="1345220"/>
            <a:ext cx="11963216" cy="4756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lef" panose="00000500000000000000" pitchFamily="2" charset="-79"/>
                <a:cs typeface="Alef" panose="00000500000000000000" pitchFamily="2" charset="-79"/>
              </a:rPr>
              <a:t>An extension to 4-level categorical variable</a:t>
            </a: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0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p:txBody>
      </p:sp>
      <p:graphicFrame>
        <p:nvGraphicFramePr>
          <p:cNvPr id="5" name="Table 4"/>
          <p:cNvGraphicFramePr>
            <a:graphicFrameLocks noGrp="1"/>
          </p:cNvGraphicFramePr>
          <p:nvPr>
            <p:extLst>
              <p:ext uri="{D42A27DB-BD31-4B8C-83A1-F6EECF244321}">
                <p14:modId xmlns:p14="http://schemas.microsoft.com/office/powerpoint/2010/main" val="273735097"/>
              </p:ext>
            </p:extLst>
          </p:nvPr>
        </p:nvGraphicFramePr>
        <p:xfrm>
          <a:off x="4190736" y="2110092"/>
          <a:ext cx="6047124" cy="2123440"/>
        </p:xfrm>
        <a:graphic>
          <a:graphicData uri="http://schemas.openxmlformats.org/drawingml/2006/table">
            <a:tbl>
              <a:tblPr firstRow="1" bandRow="1">
                <a:tableStyleId>{5940675A-B579-460E-94D1-54222C63F5DA}</a:tableStyleId>
              </a:tblPr>
              <a:tblGrid>
                <a:gridCol w="1511781">
                  <a:extLst>
                    <a:ext uri="{9D8B030D-6E8A-4147-A177-3AD203B41FA5}">
                      <a16:colId xmlns:a16="http://schemas.microsoft.com/office/drawing/2014/main" val="20000"/>
                    </a:ext>
                  </a:extLst>
                </a:gridCol>
                <a:gridCol w="1511781">
                  <a:extLst>
                    <a:ext uri="{9D8B030D-6E8A-4147-A177-3AD203B41FA5}">
                      <a16:colId xmlns:a16="http://schemas.microsoft.com/office/drawing/2014/main" val="20001"/>
                    </a:ext>
                  </a:extLst>
                </a:gridCol>
                <a:gridCol w="1511781">
                  <a:extLst>
                    <a:ext uri="{9D8B030D-6E8A-4147-A177-3AD203B41FA5}">
                      <a16:colId xmlns:a16="http://schemas.microsoft.com/office/drawing/2014/main" val="20002"/>
                    </a:ext>
                  </a:extLst>
                </a:gridCol>
                <a:gridCol w="1511781">
                  <a:extLst>
                    <a:ext uri="{9D8B030D-6E8A-4147-A177-3AD203B41FA5}">
                      <a16:colId xmlns:a16="http://schemas.microsoft.com/office/drawing/2014/main" val="2729271714"/>
                    </a:ext>
                  </a:extLst>
                </a:gridCol>
              </a:tblGrid>
              <a:tr h="370840">
                <a:tc>
                  <a:txBody>
                    <a:bodyPr/>
                    <a:lstStyle/>
                    <a:p>
                      <a:pPr algn="ctr" rtl="0"/>
                      <a:endParaRPr lang="en-US" dirty="0"/>
                    </a:p>
                  </a:txBody>
                  <a:tcPr anchor="ctr"/>
                </a:tc>
                <a:tc>
                  <a:txBody>
                    <a:bodyPr/>
                    <a:lstStyle/>
                    <a:p>
                      <a:pPr algn="ctr" rtl="0"/>
                      <a:r>
                        <a:rPr lang="en-US" b="1" dirty="0"/>
                        <a:t>Var1</a:t>
                      </a:r>
                      <a:r>
                        <a:rPr lang="en-US" b="1" baseline="0" dirty="0"/>
                        <a:t> </a:t>
                      </a:r>
                      <a:endParaRPr lang="en-US" b="1" dirty="0"/>
                    </a:p>
                  </a:txBody>
                  <a:tcPr anchor="ctr"/>
                </a:tc>
                <a:tc>
                  <a:txBody>
                    <a:bodyPr/>
                    <a:lstStyle/>
                    <a:p>
                      <a:pPr algn="ctr" rtl="0"/>
                      <a:r>
                        <a:rPr lang="en-US" b="1" dirty="0"/>
                        <a:t>Var2</a:t>
                      </a:r>
                    </a:p>
                  </a:txBody>
                  <a:tcPr anchor="ctr"/>
                </a:tc>
                <a:tc>
                  <a:txBody>
                    <a:bodyPr/>
                    <a:lstStyle/>
                    <a:p>
                      <a:pPr algn="ctr" rtl="0"/>
                      <a:r>
                        <a:rPr lang="en-US" b="1" dirty="0"/>
                        <a:t>Var3</a:t>
                      </a:r>
                    </a:p>
                  </a:txBody>
                  <a:tcPr anchor="ctr"/>
                </a:tc>
                <a:extLst>
                  <a:ext uri="{0D108BD9-81ED-4DB2-BD59-A6C34878D82A}">
                    <a16:rowId xmlns:a16="http://schemas.microsoft.com/office/drawing/2014/main" val="10000"/>
                  </a:ext>
                </a:extLst>
              </a:tr>
              <a:tr h="370840">
                <a:tc>
                  <a:txBody>
                    <a:bodyPr/>
                    <a:lstStyle/>
                    <a:p>
                      <a:pPr algn="ctr" rtl="0"/>
                      <a:r>
                        <a:rPr lang="en-US" sz="1800" b="1" dirty="0"/>
                        <a:t>Level 1 (set as baseline)</a:t>
                      </a:r>
                      <a:endParaRPr lang="en-US" b="1" dirty="0"/>
                    </a:p>
                  </a:txBody>
                  <a:tcPr anchor="ctr"/>
                </a:tc>
                <a:tc>
                  <a:txBody>
                    <a:bodyPr/>
                    <a:lstStyle/>
                    <a:p>
                      <a:pPr algn="ctr" rtl="0"/>
                      <a:r>
                        <a:rPr lang="en-US" dirty="0"/>
                        <a:t>0</a:t>
                      </a:r>
                    </a:p>
                  </a:txBody>
                  <a:tcPr anchor="ctr"/>
                </a:tc>
                <a:tc>
                  <a:txBody>
                    <a:bodyPr/>
                    <a:lstStyle/>
                    <a:p>
                      <a:pPr algn="ctr" rtl="0"/>
                      <a:r>
                        <a:rPr lang="en-US" dirty="0"/>
                        <a:t>0</a:t>
                      </a:r>
                    </a:p>
                  </a:txBody>
                  <a:tcPr anchor="ctr"/>
                </a:tc>
                <a:tc>
                  <a:txBody>
                    <a:bodyPr/>
                    <a:lstStyle/>
                    <a:p>
                      <a:pPr algn="ctr" rtl="0"/>
                      <a:r>
                        <a:rPr lang="en-US" dirty="0"/>
                        <a:t>0</a:t>
                      </a:r>
                    </a:p>
                  </a:txBody>
                  <a:tcPr anchor="ctr"/>
                </a:tc>
                <a:extLst>
                  <a:ext uri="{0D108BD9-81ED-4DB2-BD59-A6C34878D82A}">
                    <a16:rowId xmlns:a16="http://schemas.microsoft.com/office/drawing/2014/main" val="10001"/>
                  </a:ext>
                </a:extLst>
              </a:tr>
              <a:tr h="370840">
                <a:tc>
                  <a:txBody>
                    <a:bodyPr/>
                    <a:lstStyle/>
                    <a:p>
                      <a:pPr algn="ctr" rtl="0"/>
                      <a:r>
                        <a:rPr lang="en-US" b="1" dirty="0"/>
                        <a:t>Level 2</a:t>
                      </a:r>
                    </a:p>
                  </a:txBody>
                  <a:tcPr anchor="ctr"/>
                </a:tc>
                <a:tc>
                  <a:txBody>
                    <a:bodyPr/>
                    <a:lstStyle/>
                    <a:p>
                      <a:pPr algn="ctr" rtl="0"/>
                      <a:r>
                        <a:rPr lang="en-US" dirty="0"/>
                        <a:t>1</a:t>
                      </a:r>
                    </a:p>
                  </a:txBody>
                  <a:tcPr anchor="ctr"/>
                </a:tc>
                <a:tc>
                  <a:txBody>
                    <a:bodyPr/>
                    <a:lstStyle/>
                    <a:p>
                      <a:pPr algn="ctr" rtl="0"/>
                      <a:r>
                        <a:rPr lang="en-US" dirty="0"/>
                        <a:t>0</a:t>
                      </a:r>
                    </a:p>
                  </a:txBody>
                  <a:tcPr anchor="ctr"/>
                </a:tc>
                <a:tc>
                  <a:txBody>
                    <a:bodyPr/>
                    <a:lstStyle/>
                    <a:p>
                      <a:pPr algn="ctr" rtl="0"/>
                      <a:r>
                        <a:rPr lang="en-US" dirty="0"/>
                        <a:t>0</a:t>
                      </a:r>
                    </a:p>
                  </a:txBody>
                  <a:tcPr anchor="ctr"/>
                </a:tc>
                <a:extLst>
                  <a:ext uri="{0D108BD9-81ED-4DB2-BD59-A6C34878D82A}">
                    <a16:rowId xmlns:a16="http://schemas.microsoft.com/office/drawing/2014/main" val="10002"/>
                  </a:ext>
                </a:extLst>
              </a:tr>
              <a:tr h="370840">
                <a:tc>
                  <a:txBody>
                    <a:bodyPr/>
                    <a:lstStyle/>
                    <a:p>
                      <a:pPr algn="ctr" rtl="0"/>
                      <a:r>
                        <a:rPr lang="en-US" b="1" dirty="0"/>
                        <a:t>Level 3</a:t>
                      </a:r>
                    </a:p>
                  </a:txBody>
                  <a:tcPr anchor="ctr"/>
                </a:tc>
                <a:tc>
                  <a:txBody>
                    <a:bodyPr/>
                    <a:lstStyle/>
                    <a:p>
                      <a:pPr algn="ctr" rtl="0"/>
                      <a:r>
                        <a:rPr lang="en-US" dirty="0"/>
                        <a:t>0</a:t>
                      </a:r>
                    </a:p>
                  </a:txBody>
                  <a:tcPr anchor="ctr"/>
                </a:tc>
                <a:tc>
                  <a:txBody>
                    <a:bodyPr/>
                    <a:lstStyle/>
                    <a:p>
                      <a:pPr algn="ctr" rtl="0"/>
                      <a:r>
                        <a:rPr lang="en-US" dirty="0"/>
                        <a:t>1</a:t>
                      </a:r>
                    </a:p>
                  </a:txBody>
                  <a:tcPr anchor="ctr"/>
                </a:tc>
                <a:tc>
                  <a:txBody>
                    <a:bodyPr/>
                    <a:lstStyle/>
                    <a:p>
                      <a:pPr algn="ctr" rtl="0"/>
                      <a:r>
                        <a:rPr lang="en-US" dirty="0"/>
                        <a:t>0</a:t>
                      </a:r>
                    </a:p>
                  </a:txBody>
                  <a:tcPr anchor="ctr"/>
                </a:tc>
                <a:extLst>
                  <a:ext uri="{0D108BD9-81ED-4DB2-BD59-A6C34878D82A}">
                    <a16:rowId xmlns:a16="http://schemas.microsoft.com/office/drawing/2014/main" val="10003"/>
                  </a:ext>
                </a:extLst>
              </a:tr>
              <a:tr h="370840">
                <a:tc>
                  <a:txBody>
                    <a:bodyPr/>
                    <a:lstStyle/>
                    <a:p>
                      <a:pPr algn="ctr" rtl="0"/>
                      <a:r>
                        <a:rPr lang="en-US" b="1" dirty="0"/>
                        <a:t>Level 4</a:t>
                      </a:r>
                    </a:p>
                  </a:txBody>
                  <a:tcPr anchor="ctr"/>
                </a:tc>
                <a:tc>
                  <a:txBody>
                    <a:bodyPr/>
                    <a:lstStyle/>
                    <a:p>
                      <a:pPr algn="ctr" rtl="0"/>
                      <a:r>
                        <a:rPr lang="en-US" dirty="0"/>
                        <a:t>0</a:t>
                      </a:r>
                    </a:p>
                  </a:txBody>
                  <a:tcPr anchor="ctr"/>
                </a:tc>
                <a:tc>
                  <a:txBody>
                    <a:bodyPr/>
                    <a:lstStyle/>
                    <a:p>
                      <a:pPr algn="ctr" rtl="0"/>
                      <a:r>
                        <a:rPr lang="en-US" dirty="0"/>
                        <a:t>0</a:t>
                      </a:r>
                    </a:p>
                  </a:txBody>
                  <a:tcPr anchor="ctr"/>
                </a:tc>
                <a:tc>
                  <a:txBody>
                    <a:bodyPr/>
                    <a:lstStyle/>
                    <a:p>
                      <a:pPr algn="ctr" rtl="0"/>
                      <a:r>
                        <a:rPr lang="en-US" dirty="0"/>
                        <a:t>1</a:t>
                      </a:r>
                    </a:p>
                  </a:txBody>
                  <a:tcPr anchor="ctr"/>
                </a:tc>
                <a:extLst>
                  <a:ext uri="{0D108BD9-81ED-4DB2-BD59-A6C34878D82A}">
                    <a16:rowId xmlns:a16="http://schemas.microsoft.com/office/drawing/2014/main" val="3065701267"/>
                  </a:ext>
                </a:extLst>
              </a:tr>
            </a:tbl>
          </a:graphicData>
        </a:graphic>
      </p:graphicFrame>
      <p:sp>
        <p:nvSpPr>
          <p:cNvPr id="6" name="Thought Bubble: Cloud 5">
            <a:extLst>
              <a:ext uri="{FF2B5EF4-FFF2-40B4-BE49-F238E27FC236}">
                <a16:creationId xmlns:a16="http://schemas.microsoft.com/office/drawing/2014/main" id="{CEECA1A1-FB78-151E-BDC1-D4C49C785648}"/>
              </a:ext>
            </a:extLst>
          </p:cNvPr>
          <p:cNvSpPr/>
          <p:nvPr/>
        </p:nvSpPr>
        <p:spPr>
          <a:xfrm>
            <a:off x="2512464" y="4956561"/>
            <a:ext cx="7904859" cy="135878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What about a categorical variable with two levels?</a:t>
            </a:r>
          </a:p>
        </p:txBody>
      </p:sp>
    </p:spTree>
    <p:extLst>
      <p:ext uri="{BB962C8B-B14F-4D97-AF65-F5344CB8AC3E}">
        <p14:creationId xmlns:p14="http://schemas.microsoft.com/office/powerpoint/2010/main" val="40721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0" y="19657"/>
            <a:ext cx="10515600" cy="1325563"/>
          </a:xfrm>
        </p:spPr>
        <p:txBody>
          <a:bodyPr>
            <a:normAutofit/>
          </a:bodyPr>
          <a:lstStyle/>
          <a:p>
            <a:pPr algn="l" rtl="0"/>
            <a:r>
              <a:rPr lang="en-US" sz="4000" b="1" dirty="0">
                <a:latin typeface="Alef" panose="00000500000000000000" pitchFamily="2" charset="-79"/>
                <a:cs typeface="Alef" panose="00000500000000000000" pitchFamily="2" charset="-79"/>
              </a:rPr>
              <a:t>Dummy coding </a:t>
            </a:r>
            <a:r>
              <a:rPr lang="en-US" sz="4000" dirty="0">
                <a:latin typeface="Alef" panose="00000500000000000000" pitchFamily="2" charset="-79"/>
                <a:cs typeface="Alef" panose="00000500000000000000" pitchFamily="2" charset="-79"/>
              </a:rPr>
              <a:t>(aka treatment coding) in R</a:t>
            </a:r>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sp>
        <p:nvSpPr>
          <p:cNvPr id="4" name="Content Placeholder 2"/>
          <p:cNvSpPr txBox="1">
            <a:spLocks/>
          </p:cNvSpPr>
          <p:nvPr/>
        </p:nvSpPr>
        <p:spPr>
          <a:xfrm>
            <a:off x="228784" y="1197303"/>
            <a:ext cx="11790092" cy="396644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lef" panose="00000500000000000000" pitchFamily="2" charset="-79"/>
                <a:cs typeface="Alef" panose="00000500000000000000" pitchFamily="2" charset="-79"/>
              </a:rPr>
              <a:t>In R, categorical variables should be saved as ‘factors’.</a:t>
            </a:r>
          </a:p>
          <a:p>
            <a:endParaRPr lang="en-US" sz="2400" b="1" dirty="0">
              <a:latin typeface="Alef" panose="00000500000000000000" pitchFamily="2" charset="-79"/>
              <a:cs typeface="Alef" panose="00000500000000000000" pitchFamily="2" charset="-79"/>
            </a:endParaRPr>
          </a:p>
          <a:p>
            <a:r>
              <a:rPr lang="en-US" sz="2400" b="1" dirty="0">
                <a:latin typeface="Alef" panose="00000500000000000000" pitchFamily="2" charset="-79"/>
                <a:cs typeface="Alef" panose="00000500000000000000" pitchFamily="2" charset="-79"/>
              </a:rPr>
              <a:t>Factors by default have a coding, </a:t>
            </a:r>
            <a:r>
              <a:rPr lang="en-US" sz="2400" dirty="0">
                <a:latin typeface="Alef" panose="00000500000000000000" pitchFamily="2" charset="-79"/>
                <a:cs typeface="Alef" panose="00000500000000000000" pitchFamily="2" charset="-79"/>
              </a:rPr>
              <a:t>which can be accessed using the function contrasts().</a:t>
            </a:r>
            <a:endParaRPr lang="en-US" sz="2400" b="1"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r>
              <a:rPr lang="en-US" sz="2400" b="1" dirty="0">
                <a:latin typeface="Alef" panose="00000500000000000000" pitchFamily="2" charset="-79"/>
                <a:cs typeface="Alef" panose="00000500000000000000" pitchFamily="2" charset="-79"/>
              </a:rPr>
              <a:t>The default in R is dummy coding! </a:t>
            </a:r>
          </a:p>
          <a:p>
            <a:pPr lvl="1"/>
            <a:r>
              <a:rPr lang="en-US" sz="2100" dirty="0">
                <a:latin typeface="Alef" panose="00000500000000000000" pitchFamily="2" charset="-79"/>
                <a:cs typeface="Alef" panose="00000500000000000000" pitchFamily="2" charset="-79"/>
              </a:rPr>
              <a:t>(probably a problematic choice for a default – we’ll see why next week…)</a:t>
            </a:r>
          </a:p>
          <a:p>
            <a:endParaRPr lang="en-US" sz="2400" dirty="0">
              <a:latin typeface="Alef" panose="00000500000000000000" pitchFamily="2" charset="-79"/>
              <a:cs typeface="Alef" panose="00000500000000000000" pitchFamily="2" charset="-79"/>
            </a:endParaRPr>
          </a:p>
          <a:p>
            <a:r>
              <a:rPr lang="en-US" sz="2400" dirty="0">
                <a:latin typeface="Alef" panose="00000500000000000000" pitchFamily="2" charset="-79"/>
                <a:cs typeface="Alef" panose="00000500000000000000" pitchFamily="2" charset="-79"/>
              </a:rPr>
              <a:t>R automatically treats the first (alphabetically) row as the baseline. </a:t>
            </a:r>
          </a:p>
          <a:p>
            <a:r>
              <a:rPr lang="en-US" sz="2400" dirty="0">
                <a:latin typeface="Alef" panose="00000500000000000000" pitchFamily="2" charset="-79"/>
                <a:cs typeface="Alef" panose="00000500000000000000" pitchFamily="2" charset="-79"/>
              </a:rPr>
              <a:t>Can be changed, e.g., by “relevel”-</a:t>
            </a:r>
            <a:r>
              <a:rPr lang="en-US" sz="2400" dirty="0" err="1">
                <a:latin typeface="Alef" panose="00000500000000000000" pitchFamily="2" charset="-79"/>
                <a:cs typeface="Alef" panose="00000500000000000000" pitchFamily="2" charset="-79"/>
              </a:rPr>
              <a:t>ing</a:t>
            </a:r>
            <a:r>
              <a:rPr lang="en-US" sz="2400" dirty="0">
                <a:latin typeface="Alef" panose="00000500000000000000" pitchFamily="2" charset="-79"/>
                <a:cs typeface="Alef" panose="00000500000000000000" pitchFamily="2" charset="-79"/>
              </a:rPr>
              <a:t> the factor.</a:t>
            </a:r>
          </a:p>
          <a:p>
            <a:endParaRPr lang="en-US" sz="2400" dirty="0">
              <a:latin typeface="Alef" panose="00000500000000000000" pitchFamily="2" charset="-79"/>
              <a:cs typeface="Alef" panose="00000500000000000000" pitchFamily="2" charset="-79"/>
            </a:endParaRPr>
          </a:p>
          <a:p>
            <a:endParaRPr lang="en-US" sz="20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p:txBody>
      </p:sp>
      <p:pic>
        <p:nvPicPr>
          <p:cNvPr id="6" name="Picture 5">
            <a:extLst>
              <a:ext uri="{FF2B5EF4-FFF2-40B4-BE49-F238E27FC236}">
                <a16:creationId xmlns:a16="http://schemas.microsoft.com/office/drawing/2014/main" id="{6703DD02-B403-6148-DFD3-8C9B96E670BE}"/>
              </a:ext>
            </a:extLst>
          </p:cNvPr>
          <p:cNvPicPr>
            <a:picLocks noChangeAspect="1"/>
          </p:cNvPicPr>
          <p:nvPr/>
        </p:nvPicPr>
        <p:blipFill rotWithShape="1">
          <a:blip r:embed="rId3"/>
          <a:srcRect l="753" t="81931" r="73702" b="7788"/>
          <a:stretch/>
        </p:blipFill>
        <p:spPr>
          <a:xfrm>
            <a:off x="3204387" y="2313770"/>
            <a:ext cx="4267567" cy="1073451"/>
          </a:xfrm>
          <a:prstGeom prst="rect">
            <a:avLst/>
          </a:prstGeom>
        </p:spPr>
      </p:pic>
      <p:pic>
        <p:nvPicPr>
          <p:cNvPr id="11" name="Picture 10">
            <a:extLst>
              <a:ext uri="{FF2B5EF4-FFF2-40B4-BE49-F238E27FC236}">
                <a16:creationId xmlns:a16="http://schemas.microsoft.com/office/drawing/2014/main" id="{2C20B618-E8E8-E593-8F06-77A7A3873F69}"/>
              </a:ext>
            </a:extLst>
          </p:cNvPr>
          <p:cNvPicPr>
            <a:picLocks noChangeAspect="1"/>
          </p:cNvPicPr>
          <p:nvPr/>
        </p:nvPicPr>
        <p:blipFill rotWithShape="1">
          <a:blip r:embed="rId3"/>
          <a:srcRect l="753" t="80385" r="73702" b="18004"/>
          <a:stretch/>
        </p:blipFill>
        <p:spPr>
          <a:xfrm>
            <a:off x="3204387" y="1591243"/>
            <a:ext cx="5227733" cy="206019"/>
          </a:xfrm>
          <a:prstGeom prst="rect">
            <a:avLst/>
          </a:prstGeom>
        </p:spPr>
      </p:pic>
      <p:pic>
        <p:nvPicPr>
          <p:cNvPr id="10" name="Picture 9">
            <a:extLst>
              <a:ext uri="{FF2B5EF4-FFF2-40B4-BE49-F238E27FC236}">
                <a16:creationId xmlns:a16="http://schemas.microsoft.com/office/drawing/2014/main" id="{56CF3CDF-4DA9-0B62-A6B3-FF2C46DD2838}"/>
              </a:ext>
            </a:extLst>
          </p:cNvPr>
          <p:cNvPicPr>
            <a:picLocks noChangeAspect="1"/>
          </p:cNvPicPr>
          <p:nvPr/>
        </p:nvPicPr>
        <p:blipFill rotWithShape="1">
          <a:blip r:embed="rId4"/>
          <a:srcRect l="635" t="80385" r="66349" b="7533"/>
          <a:stretch/>
        </p:blipFill>
        <p:spPr>
          <a:xfrm>
            <a:off x="3208208" y="5337917"/>
            <a:ext cx="5223912" cy="1194833"/>
          </a:xfrm>
          <a:prstGeom prst="rect">
            <a:avLst/>
          </a:prstGeom>
        </p:spPr>
      </p:pic>
    </p:spTree>
    <p:extLst>
      <p:ext uri="{BB962C8B-B14F-4D97-AF65-F5344CB8AC3E}">
        <p14:creationId xmlns:p14="http://schemas.microsoft.com/office/powerpoint/2010/main" val="64825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0" y="19657"/>
            <a:ext cx="11963216" cy="1325563"/>
          </a:xfrm>
        </p:spPr>
        <p:txBody>
          <a:bodyPr>
            <a:normAutofit/>
          </a:bodyPr>
          <a:lstStyle/>
          <a:p>
            <a:pPr algn="l" rtl="0"/>
            <a:r>
              <a:rPr lang="en-US" sz="3200" b="1" dirty="0">
                <a:latin typeface="Alef" panose="00000500000000000000" pitchFamily="2" charset="-79"/>
                <a:cs typeface="Alef" panose="00000500000000000000" pitchFamily="2" charset="-79"/>
              </a:rPr>
              <a:t>Linear model with dummy-coded variables: </a:t>
            </a:r>
            <a:r>
              <a:rPr lang="en-US" sz="3200" dirty="0">
                <a:latin typeface="Alef" panose="00000500000000000000" pitchFamily="2" charset="-79"/>
                <a:cs typeface="Alef" panose="00000500000000000000" pitchFamily="2" charset="-79"/>
              </a:rPr>
              <a:t>Interpretation</a:t>
            </a:r>
            <a:endParaRPr lang="en-US" sz="3200" b="1"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pic>
        <p:nvPicPr>
          <p:cNvPr id="7" name="Picture 6">
            <a:extLst>
              <a:ext uri="{FF2B5EF4-FFF2-40B4-BE49-F238E27FC236}">
                <a16:creationId xmlns:a16="http://schemas.microsoft.com/office/drawing/2014/main" id="{3140D01C-BBC5-A46C-CBD4-612942643218}"/>
              </a:ext>
            </a:extLst>
          </p:cNvPr>
          <p:cNvPicPr>
            <a:picLocks noChangeAspect="1"/>
          </p:cNvPicPr>
          <p:nvPr/>
        </p:nvPicPr>
        <p:blipFill rotWithShape="1">
          <a:blip r:embed="rId3"/>
          <a:srcRect l="842" t="43637" r="51010" b="9225"/>
          <a:stretch/>
        </p:blipFill>
        <p:spPr>
          <a:xfrm>
            <a:off x="393849" y="1345219"/>
            <a:ext cx="7794322" cy="4769253"/>
          </a:xfrm>
          <a:prstGeom prst="rect">
            <a:avLst/>
          </a:prstGeom>
        </p:spPr>
      </p:pic>
      <p:sp>
        <p:nvSpPr>
          <p:cNvPr id="13" name="TextBox 12">
            <a:extLst>
              <a:ext uri="{FF2B5EF4-FFF2-40B4-BE49-F238E27FC236}">
                <a16:creationId xmlns:a16="http://schemas.microsoft.com/office/drawing/2014/main" id="{C4BE8AD8-6A05-8995-EBF5-21E60CA6AF3C}"/>
              </a:ext>
            </a:extLst>
          </p:cNvPr>
          <p:cNvSpPr txBox="1"/>
          <p:nvPr/>
        </p:nvSpPr>
        <p:spPr>
          <a:xfrm>
            <a:off x="7284746" y="2491486"/>
            <a:ext cx="4851594" cy="4278094"/>
          </a:xfrm>
          <a:prstGeom prst="rect">
            <a:avLst/>
          </a:prstGeom>
          <a:noFill/>
        </p:spPr>
        <p:txBody>
          <a:bodyPr wrap="square" rtlCol="0">
            <a:spAutoFit/>
          </a:bodyPr>
          <a:lstStyle/>
          <a:p>
            <a:pPr algn="l" rtl="0"/>
            <a:r>
              <a:rPr lang="en-US" sz="1600" b="1" dirty="0">
                <a:latin typeface="Alef" panose="00000500000000000000" pitchFamily="2" charset="-79"/>
                <a:cs typeface="Alef" panose="00000500000000000000" pitchFamily="2" charset="-79"/>
              </a:rPr>
              <a:t>We get estimates for two coefficients – </a:t>
            </a:r>
            <a:r>
              <a:rPr lang="en-US" sz="1600" dirty="0">
                <a:latin typeface="Alef" panose="00000500000000000000" pitchFamily="2" charset="-79"/>
                <a:cs typeface="Alef" panose="00000500000000000000" pitchFamily="2" charset="-79"/>
              </a:rPr>
              <a:t>one for each dummy variable we used.</a:t>
            </a:r>
          </a:p>
          <a:p>
            <a:pPr algn="l" rtl="0"/>
            <a:endParaRPr lang="en-US" sz="1600" b="1" dirty="0">
              <a:latin typeface="Alef" panose="00000500000000000000" pitchFamily="2" charset="-79"/>
              <a:cs typeface="Alef" panose="00000500000000000000" pitchFamily="2" charset="-79"/>
            </a:endParaRPr>
          </a:p>
          <a:p>
            <a:pPr algn="l" rtl="0"/>
            <a:r>
              <a:rPr lang="en-US" sz="1600" b="1" dirty="0">
                <a:latin typeface="Alef" panose="00000500000000000000" pitchFamily="2" charset="-79"/>
                <a:cs typeface="Alef" panose="00000500000000000000" pitchFamily="2" charset="-79"/>
              </a:rPr>
              <a:t>The first: ‘</a:t>
            </a:r>
            <a:r>
              <a:rPr lang="en-US" sz="1600" b="1" dirty="0" err="1">
                <a:latin typeface="Alef" panose="00000500000000000000" pitchFamily="2" charset="-79"/>
                <a:cs typeface="Alef" panose="00000500000000000000" pitchFamily="2" charset="-79"/>
              </a:rPr>
              <a:t>pet_ownercat</a:t>
            </a:r>
            <a:r>
              <a:rPr lang="en-US" sz="1600" b="1" dirty="0">
                <a:latin typeface="Alef" panose="00000500000000000000" pitchFamily="2" charset="-79"/>
                <a:cs typeface="Alef" panose="00000500000000000000" pitchFamily="2" charset="-79"/>
              </a:rPr>
              <a:t>’:</a:t>
            </a:r>
          </a:p>
          <a:p>
            <a:pPr algn="l" rtl="0"/>
            <a:r>
              <a:rPr lang="en-US" sz="1600" dirty="0">
                <a:latin typeface="Alef" panose="00000500000000000000" pitchFamily="2" charset="-79"/>
                <a:cs typeface="Alef" panose="00000500000000000000" pitchFamily="2" charset="-79"/>
              </a:rPr>
              <a:t>The estimated difference between </a:t>
            </a:r>
            <a:r>
              <a:rPr lang="en-US" sz="1600" b="1" dirty="0">
                <a:latin typeface="Alef" panose="00000500000000000000" pitchFamily="2" charset="-79"/>
                <a:cs typeface="Alef" panose="00000500000000000000" pitchFamily="2" charset="-79"/>
              </a:rPr>
              <a:t>the level ‘cat’ and the baseline </a:t>
            </a:r>
            <a:r>
              <a:rPr lang="en-US" sz="1600" dirty="0">
                <a:latin typeface="Alef" panose="00000500000000000000" pitchFamily="2" charset="-79"/>
                <a:cs typeface="Alef" panose="00000500000000000000" pitchFamily="2" charset="-79"/>
              </a:rPr>
              <a:t>(=no pets)*.</a:t>
            </a:r>
          </a:p>
          <a:p>
            <a:pPr algn="l" rtl="0"/>
            <a:endParaRPr lang="en-US" sz="1600" b="1" dirty="0">
              <a:latin typeface="Alef" panose="00000500000000000000" pitchFamily="2" charset="-79"/>
              <a:cs typeface="Alef" panose="00000500000000000000" pitchFamily="2" charset="-79"/>
            </a:endParaRPr>
          </a:p>
          <a:p>
            <a:pPr algn="l" rtl="0"/>
            <a:r>
              <a:rPr lang="en-US" sz="1600" b="1" dirty="0">
                <a:latin typeface="Alef" panose="00000500000000000000" pitchFamily="2" charset="-79"/>
                <a:cs typeface="Alef" panose="00000500000000000000" pitchFamily="2" charset="-79"/>
              </a:rPr>
              <a:t>The second: ‘</a:t>
            </a:r>
            <a:r>
              <a:rPr lang="en-US" sz="1600" b="1" dirty="0" err="1">
                <a:latin typeface="Alef" panose="00000500000000000000" pitchFamily="2" charset="-79"/>
                <a:cs typeface="Alef" panose="00000500000000000000" pitchFamily="2" charset="-79"/>
              </a:rPr>
              <a:t>pet_ownerdog</a:t>
            </a:r>
            <a:r>
              <a:rPr lang="en-US" sz="1600" b="1" dirty="0">
                <a:latin typeface="Alef" panose="00000500000000000000" pitchFamily="2" charset="-79"/>
                <a:cs typeface="Alef" panose="00000500000000000000" pitchFamily="2" charset="-79"/>
              </a:rPr>
              <a:t>’:</a:t>
            </a:r>
          </a:p>
          <a:p>
            <a:pPr algn="l" rtl="0"/>
            <a:r>
              <a:rPr lang="en-US" sz="1600" dirty="0">
                <a:latin typeface="Alef" panose="00000500000000000000" pitchFamily="2" charset="-79"/>
                <a:cs typeface="Alef" panose="00000500000000000000" pitchFamily="2" charset="-79"/>
              </a:rPr>
              <a:t>The estimated difference between </a:t>
            </a:r>
            <a:r>
              <a:rPr lang="en-US" sz="1600" b="1" dirty="0">
                <a:latin typeface="Alef" panose="00000500000000000000" pitchFamily="2" charset="-79"/>
                <a:cs typeface="Alef" panose="00000500000000000000" pitchFamily="2" charset="-79"/>
              </a:rPr>
              <a:t>the level ‘dog’ and the baseline </a:t>
            </a:r>
            <a:r>
              <a:rPr lang="en-US" sz="1600" dirty="0">
                <a:latin typeface="Alef" panose="00000500000000000000" pitchFamily="2" charset="-79"/>
                <a:cs typeface="Alef" panose="00000500000000000000" pitchFamily="2" charset="-79"/>
              </a:rPr>
              <a:t>(=no pets).</a:t>
            </a:r>
          </a:p>
          <a:p>
            <a:pPr algn="l" rtl="0"/>
            <a:endParaRPr lang="en-US" sz="1600" b="1" dirty="0">
              <a:latin typeface="Alef" panose="00000500000000000000" pitchFamily="2" charset="-79"/>
              <a:cs typeface="Alef" panose="00000500000000000000" pitchFamily="2" charset="-79"/>
            </a:endParaRPr>
          </a:p>
          <a:p>
            <a:pPr algn="l" rtl="0"/>
            <a:r>
              <a:rPr lang="en-US" sz="1600" b="1" dirty="0">
                <a:latin typeface="Alef" panose="00000500000000000000" pitchFamily="2" charset="-79"/>
                <a:cs typeface="Alef" panose="00000500000000000000" pitchFamily="2" charset="-79"/>
              </a:rPr>
              <a:t>Each has its </a:t>
            </a:r>
            <a:r>
              <a:rPr lang="en-US" sz="1600" b="1" i="1" dirty="0">
                <a:latin typeface="Alef" panose="00000500000000000000" pitchFamily="2" charset="-79"/>
                <a:cs typeface="Alef" panose="00000500000000000000" pitchFamily="2" charset="-79"/>
              </a:rPr>
              <a:t>b, SE</a:t>
            </a:r>
            <a:r>
              <a:rPr lang="en-US" sz="1600" b="1" dirty="0">
                <a:latin typeface="Alef" panose="00000500000000000000" pitchFamily="2" charset="-79"/>
                <a:cs typeface="Alef" panose="00000500000000000000" pitchFamily="2" charset="-79"/>
              </a:rPr>
              <a:t>, </a:t>
            </a:r>
            <a:r>
              <a:rPr lang="en-US" sz="1600" b="1" i="1" dirty="0">
                <a:latin typeface="Alef" panose="00000500000000000000" pitchFamily="2" charset="-79"/>
                <a:cs typeface="Alef" panose="00000500000000000000" pitchFamily="2" charset="-79"/>
              </a:rPr>
              <a:t>t</a:t>
            </a:r>
            <a:r>
              <a:rPr lang="en-US" sz="1600" b="1" dirty="0">
                <a:latin typeface="Alef" panose="00000500000000000000" pitchFamily="2" charset="-79"/>
                <a:cs typeface="Alef" panose="00000500000000000000" pitchFamily="2" charset="-79"/>
              </a:rPr>
              <a:t>, and </a:t>
            </a:r>
            <a:r>
              <a:rPr lang="en-US" sz="1600" b="1" i="1" dirty="0">
                <a:latin typeface="Alef" panose="00000500000000000000" pitchFamily="2" charset="-79"/>
                <a:cs typeface="Alef" panose="00000500000000000000" pitchFamily="2" charset="-79"/>
              </a:rPr>
              <a:t>p</a:t>
            </a:r>
            <a:r>
              <a:rPr lang="en-US" sz="1600" b="1" dirty="0">
                <a:latin typeface="Alef" panose="00000500000000000000" pitchFamily="2" charset="-79"/>
                <a:cs typeface="Alef" panose="00000500000000000000" pitchFamily="2" charset="-79"/>
              </a:rPr>
              <a:t>-value.</a:t>
            </a:r>
          </a:p>
          <a:p>
            <a:pPr algn="l" rtl="0"/>
            <a:r>
              <a:rPr lang="en-US" sz="1600" dirty="0">
                <a:latin typeface="Alef" panose="00000500000000000000" pitchFamily="2" charset="-79"/>
                <a:cs typeface="Alef" panose="00000500000000000000" pitchFamily="2" charset="-79"/>
              </a:rPr>
              <a:t>Sometimes of interest, sometimes less so.</a:t>
            </a:r>
          </a:p>
          <a:p>
            <a:pPr algn="l" rtl="0"/>
            <a:endParaRPr lang="en-US" sz="1600" dirty="0">
              <a:latin typeface="Alef" panose="00000500000000000000" pitchFamily="2" charset="-79"/>
              <a:cs typeface="Alef" panose="00000500000000000000" pitchFamily="2" charset="-79"/>
            </a:endParaRPr>
          </a:p>
          <a:p>
            <a:pPr algn="l" rtl="0"/>
            <a:r>
              <a:rPr lang="en-US" sz="1600" dirty="0">
                <a:latin typeface="Alef" panose="00000500000000000000" pitchFamily="2" charset="-79"/>
                <a:cs typeface="Alef" panose="00000500000000000000" pitchFamily="2" charset="-79"/>
              </a:rPr>
              <a:t>(Why is it that dummy coding the estimates are the difference between each level and baseline? This requires some math. Interested? See </a:t>
            </a:r>
            <a:r>
              <a:rPr lang="en-US" sz="1600" dirty="0">
                <a:latin typeface="Alef" panose="00000500000000000000" pitchFamily="2" charset="-79"/>
                <a:cs typeface="Alef" panose="00000500000000000000" pitchFamily="2" charset="-79"/>
                <a:hlinkClick r:id="rId4"/>
              </a:rPr>
              <a:t>here</a:t>
            </a:r>
            <a:r>
              <a:rPr lang="en-US" sz="1600" dirty="0">
                <a:latin typeface="Alef" panose="00000500000000000000" pitchFamily="2" charset="-79"/>
                <a:cs typeface="Alef" panose="00000500000000000000" pitchFamily="2" charset="-79"/>
              </a:rPr>
              <a:t>)</a:t>
            </a:r>
          </a:p>
        </p:txBody>
      </p:sp>
      <p:sp>
        <p:nvSpPr>
          <p:cNvPr id="14" name="Rectangle 13">
            <a:extLst>
              <a:ext uri="{FF2B5EF4-FFF2-40B4-BE49-F238E27FC236}">
                <a16:creationId xmlns:a16="http://schemas.microsoft.com/office/drawing/2014/main" id="{D07F829F-6DA5-7B49-65C1-285932484309}"/>
              </a:ext>
            </a:extLst>
          </p:cNvPr>
          <p:cNvSpPr/>
          <p:nvPr/>
        </p:nvSpPr>
        <p:spPr>
          <a:xfrm>
            <a:off x="393849" y="4411976"/>
            <a:ext cx="5480478" cy="437115"/>
          </a:xfrm>
          <a:prstGeom prst="rect">
            <a:avLst/>
          </a:prstGeom>
          <a:solidFill>
            <a:schemeClr val="accent2">
              <a:alpha val="2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44020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938" y="125906"/>
            <a:ext cx="11225605" cy="1005838"/>
          </a:xfrm>
        </p:spPr>
        <p:txBody>
          <a:bodyPr>
            <a:noAutofit/>
          </a:bodyPr>
          <a:lstStyle/>
          <a:p>
            <a:pPr algn="l" rtl="0"/>
            <a:r>
              <a:rPr lang="en-US" sz="3200" b="1" dirty="0">
                <a:latin typeface="Alef" panose="00000500000000000000" pitchFamily="2" charset="-79"/>
                <a:cs typeface="Alef" panose="00000500000000000000" pitchFamily="2" charset="-79"/>
              </a:rPr>
              <a:t>Testing the overall effect of the categorical predictor</a:t>
            </a:r>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sp>
        <p:nvSpPr>
          <p:cNvPr id="4" name="Content Placeholder 2"/>
          <p:cNvSpPr txBox="1">
            <a:spLocks/>
          </p:cNvSpPr>
          <p:nvPr/>
        </p:nvSpPr>
        <p:spPr>
          <a:xfrm>
            <a:off x="228783" y="1112030"/>
            <a:ext cx="11963216" cy="5091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How to test the </a:t>
            </a:r>
            <a:r>
              <a:rPr lang="en-US" b="1" i="1" dirty="0"/>
              <a:t>overall</a:t>
            </a:r>
            <a:r>
              <a:rPr lang="en-US" b="1" dirty="0"/>
              <a:t> effect of pet ownership on happiness</a:t>
            </a:r>
            <a:r>
              <a:rPr lang="en-US" dirty="0"/>
              <a:t>? </a:t>
            </a:r>
          </a:p>
          <a:p>
            <a:pPr marL="0" indent="0">
              <a:buNone/>
            </a:pPr>
            <a:r>
              <a:rPr lang="en-US" dirty="0"/>
              <a:t>Use the </a:t>
            </a:r>
            <a:r>
              <a:rPr lang="en-US" b="1" dirty="0"/>
              <a:t>F-based test for nested model comparison</a:t>
            </a:r>
            <a:r>
              <a:rPr lang="en-US" dirty="0"/>
              <a:t>!</a:t>
            </a:r>
          </a:p>
          <a:p>
            <a:endParaRPr lang="en-US" dirty="0"/>
          </a:p>
          <a:p>
            <a:endParaRPr lang="en-US" dirty="0"/>
          </a:p>
          <a:p>
            <a:endParaRPr lang="en-US" sz="2400" dirty="0"/>
          </a:p>
          <a:p>
            <a:pPr lvl="1">
              <a:buFont typeface="Wingdings" panose="05000000000000000000" pitchFamily="2" charset="2"/>
              <a:buChar char="v"/>
            </a:pPr>
            <a:endParaRPr lang="en-US" sz="2000" dirty="0"/>
          </a:p>
          <a:p>
            <a:pPr lvl="1">
              <a:buFont typeface="Wingdings" panose="05000000000000000000" pitchFamily="2" charset="2"/>
              <a:buChar char="v"/>
            </a:pPr>
            <a:endParaRPr lang="en-US" sz="2000" dirty="0"/>
          </a:p>
          <a:p>
            <a:pPr lvl="1">
              <a:buFont typeface="Wingdings" panose="05000000000000000000" pitchFamily="2" charset="2"/>
              <a:buChar char="v"/>
            </a:pPr>
            <a:endParaRPr lang="en-US" sz="2000" dirty="0"/>
          </a:p>
        </p:txBody>
      </p:sp>
      <p:pic>
        <p:nvPicPr>
          <p:cNvPr id="10" name="Picture 9">
            <a:extLst>
              <a:ext uri="{FF2B5EF4-FFF2-40B4-BE49-F238E27FC236}">
                <a16:creationId xmlns:a16="http://schemas.microsoft.com/office/drawing/2014/main" id="{E5ED72C2-AA39-49E2-A796-559D3B910EF4}"/>
              </a:ext>
            </a:extLst>
          </p:cNvPr>
          <p:cNvPicPr>
            <a:picLocks noChangeAspect="1"/>
          </p:cNvPicPr>
          <p:nvPr/>
        </p:nvPicPr>
        <p:blipFill rotWithShape="1">
          <a:blip r:embed="rId3"/>
          <a:srcRect l="754" t="68037" r="51193" b="7913"/>
          <a:stretch/>
        </p:blipFill>
        <p:spPr>
          <a:xfrm>
            <a:off x="2204599" y="2175973"/>
            <a:ext cx="8011583" cy="2506054"/>
          </a:xfrm>
          <a:prstGeom prst="rect">
            <a:avLst/>
          </a:prstGeom>
        </p:spPr>
      </p:pic>
      <p:sp>
        <p:nvSpPr>
          <p:cNvPr id="12" name="Thought Bubble: Cloud 11">
            <a:extLst>
              <a:ext uri="{FF2B5EF4-FFF2-40B4-BE49-F238E27FC236}">
                <a16:creationId xmlns:a16="http://schemas.microsoft.com/office/drawing/2014/main" id="{CA6C70D5-4646-E126-7E83-CA5827E3FBDA}"/>
              </a:ext>
            </a:extLst>
          </p:cNvPr>
          <p:cNvSpPr/>
          <p:nvPr/>
        </p:nvSpPr>
        <p:spPr>
          <a:xfrm>
            <a:off x="2486826" y="4960984"/>
            <a:ext cx="9297823" cy="135878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b="1" dirty="0">
                <a:solidFill>
                  <a:schemeClr val="tx1"/>
                </a:solidFill>
                <a:latin typeface="Alef" panose="00000500000000000000" pitchFamily="2" charset="-79"/>
                <a:cs typeface="Alef" panose="00000500000000000000" pitchFamily="2" charset="-79"/>
              </a:rPr>
              <a:t>Ideas for what would be a good effect size estimate for this comparison?</a:t>
            </a:r>
          </a:p>
        </p:txBody>
      </p:sp>
    </p:spTree>
    <p:extLst>
      <p:ext uri="{BB962C8B-B14F-4D97-AF65-F5344CB8AC3E}">
        <p14:creationId xmlns:p14="http://schemas.microsoft.com/office/powerpoint/2010/main" val="428761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0" y="19657"/>
            <a:ext cx="11549152" cy="1325563"/>
          </a:xfrm>
        </p:spPr>
        <p:txBody>
          <a:bodyPr>
            <a:normAutofit/>
          </a:bodyPr>
          <a:lstStyle/>
          <a:p>
            <a:pPr algn="l" rtl="0"/>
            <a:r>
              <a:rPr lang="en-US" sz="3800" b="1" dirty="0">
                <a:latin typeface="Alef" panose="00000500000000000000" pitchFamily="2" charset="-79"/>
                <a:cs typeface="Alef" panose="00000500000000000000" pitchFamily="2" charset="-79"/>
              </a:rPr>
              <a:t>Effect coding </a:t>
            </a:r>
            <a:r>
              <a:rPr lang="en-US" sz="3800" dirty="0">
                <a:latin typeface="Alef" panose="00000500000000000000" pitchFamily="2" charset="-79"/>
                <a:cs typeface="Alef" panose="00000500000000000000" pitchFamily="2" charset="-79"/>
              </a:rPr>
              <a:t>(aka sum coding)</a:t>
            </a:r>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sp>
        <p:nvSpPr>
          <p:cNvPr id="4" name="Content Placeholder 2"/>
          <p:cNvSpPr txBox="1">
            <a:spLocks/>
          </p:cNvSpPr>
          <p:nvPr/>
        </p:nvSpPr>
        <p:spPr>
          <a:xfrm>
            <a:off x="228784" y="3213218"/>
            <a:ext cx="11963216" cy="322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lef" panose="00000500000000000000" pitchFamily="2" charset="-79"/>
                <a:cs typeface="Alef" panose="00000500000000000000" pitchFamily="2" charset="-79"/>
              </a:rPr>
              <a:t>In </a:t>
            </a:r>
            <a:r>
              <a:rPr lang="en-US" sz="2400" b="1" dirty="0">
                <a:latin typeface="Alef" panose="00000500000000000000" pitchFamily="2" charset="-79"/>
                <a:cs typeface="Alef" panose="00000500000000000000" pitchFamily="2" charset="-79"/>
              </a:rPr>
              <a:t>effect coding</a:t>
            </a:r>
            <a:r>
              <a:rPr lang="en-US" sz="2400" dirty="0">
                <a:latin typeface="Alef" panose="00000500000000000000" pitchFamily="2" charset="-79"/>
                <a:cs typeface="Alef" panose="00000500000000000000" pitchFamily="2" charset="-79"/>
              </a:rPr>
              <a:t>, one level gets (-1) in all variables </a:t>
            </a:r>
          </a:p>
          <a:p>
            <a:pPr lvl="1"/>
            <a:r>
              <a:rPr lang="en-US" sz="2000" dirty="0">
                <a:latin typeface="Alef" panose="00000500000000000000" pitchFamily="2" charset="-79"/>
                <a:cs typeface="Alef" panose="00000500000000000000" pitchFamily="2" charset="-79"/>
              </a:rPr>
              <a:t>typically, the baseline / least interesting level.</a:t>
            </a:r>
          </a:p>
          <a:p>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0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p:txBody>
      </p:sp>
      <p:graphicFrame>
        <p:nvGraphicFramePr>
          <p:cNvPr id="6" name="Table 5">
            <a:extLst>
              <a:ext uri="{FF2B5EF4-FFF2-40B4-BE49-F238E27FC236}">
                <a16:creationId xmlns:a16="http://schemas.microsoft.com/office/drawing/2014/main" id="{0CE8AAD8-4C0E-E01D-44F2-7026469D31A7}"/>
              </a:ext>
            </a:extLst>
          </p:cNvPr>
          <p:cNvGraphicFramePr>
            <a:graphicFrameLocks noGrp="1"/>
          </p:cNvGraphicFramePr>
          <p:nvPr>
            <p:extLst>
              <p:ext uri="{D42A27DB-BD31-4B8C-83A1-F6EECF244321}">
                <p14:modId xmlns:p14="http://schemas.microsoft.com/office/powerpoint/2010/main" val="3162404217"/>
              </p:ext>
            </p:extLst>
          </p:nvPr>
        </p:nvGraphicFramePr>
        <p:xfrm>
          <a:off x="3900180" y="1502359"/>
          <a:ext cx="4876800" cy="148336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70840">
                <a:tc>
                  <a:txBody>
                    <a:bodyPr/>
                    <a:lstStyle/>
                    <a:p>
                      <a:pPr algn="ctr" rtl="0"/>
                      <a:endParaRPr lang="en-US" dirty="0"/>
                    </a:p>
                  </a:txBody>
                  <a:tcPr anchor="ctr"/>
                </a:tc>
                <a:tc>
                  <a:txBody>
                    <a:bodyPr/>
                    <a:lstStyle/>
                    <a:p>
                      <a:pPr algn="ctr" rtl="0"/>
                      <a:r>
                        <a:rPr lang="en-US" b="1" dirty="0"/>
                        <a:t>Var1</a:t>
                      </a:r>
                      <a:r>
                        <a:rPr lang="en-US" b="1" baseline="0" dirty="0"/>
                        <a:t> </a:t>
                      </a:r>
                      <a:endParaRPr lang="en-US" b="1" dirty="0"/>
                    </a:p>
                  </a:txBody>
                  <a:tcPr anchor="ctr"/>
                </a:tc>
                <a:tc>
                  <a:txBody>
                    <a:bodyPr/>
                    <a:lstStyle/>
                    <a:p>
                      <a:pPr algn="ctr" rtl="0"/>
                      <a:r>
                        <a:rPr lang="en-US" b="1" dirty="0"/>
                        <a:t>Var2</a:t>
                      </a:r>
                    </a:p>
                  </a:txBody>
                  <a:tcPr anchor="ctr"/>
                </a:tc>
                <a:extLst>
                  <a:ext uri="{0D108BD9-81ED-4DB2-BD59-A6C34878D82A}">
                    <a16:rowId xmlns:a16="http://schemas.microsoft.com/office/drawing/2014/main" val="10000"/>
                  </a:ext>
                </a:extLst>
              </a:tr>
              <a:tr h="370840">
                <a:tc>
                  <a:txBody>
                    <a:bodyPr/>
                    <a:lstStyle/>
                    <a:p>
                      <a:pPr algn="ctr" rtl="0"/>
                      <a:r>
                        <a:rPr lang="en-US" sz="1800" b="1" dirty="0"/>
                        <a:t>No pet</a:t>
                      </a:r>
                      <a:endParaRPr lang="en-US" b="1" dirty="0"/>
                    </a:p>
                  </a:txBody>
                  <a:tcPr anchor="ctr"/>
                </a:tc>
                <a:tc>
                  <a:txBody>
                    <a:bodyPr/>
                    <a:lstStyle/>
                    <a:p>
                      <a:pPr algn="ctr" rtl="0"/>
                      <a:r>
                        <a:rPr lang="en-US" dirty="0"/>
                        <a:t>-1</a:t>
                      </a:r>
                    </a:p>
                  </a:txBody>
                  <a:tcPr anchor="ctr"/>
                </a:tc>
                <a:tc>
                  <a:txBody>
                    <a:bodyPr/>
                    <a:lstStyle/>
                    <a:p>
                      <a:pPr algn="ctr" rtl="0"/>
                      <a:r>
                        <a:rPr lang="en-US" dirty="0"/>
                        <a:t>-1</a:t>
                      </a:r>
                    </a:p>
                  </a:txBody>
                  <a:tcPr anchor="ctr"/>
                </a:tc>
                <a:extLst>
                  <a:ext uri="{0D108BD9-81ED-4DB2-BD59-A6C34878D82A}">
                    <a16:rowId xmlns:a16="http://schemas.microsoft.com/office/drawing/2014/main" val="10001"/>
                  </a:ext>
                </a:extLst>
              </a:tr>
              <a:tr h="370840">
                <a:tc>
                  <a:txBody>
                    <a:bodyPr/>
                    <a:lstStyle/>
                    <a:p>
                      <a:pPr algn="ctr" rtl="0"/>
                      <a:r>
                        <a:rPr lang="en-US" b="1" dirty="0"/>
                        <a:t>Cat</a:t>
                      </a:r>
                    </a:p>
                  </a:txBody>
                  <a:tcPr anchor="ctr"/>
                </a:tc>
                <a:tc>
                  <a:txBody>
                    <a:bodyPr/>
                    <a:lstStyle/>
                    <a:p>
                      <a:pPr algn="ctr" rtl="0"/>
                      <a:endParaRPr lang="en-US" dirty="0"/>
                    </a:p>
                  </a:txBody>
                  <a:tcPr anchor="ctr"/>
                </a:tc>
                <a:tc>
                  <a:txBody>
                    <a:bodyPr/>
                    <a:lstStyle/>
                    <a:p>
                      <a:pPr algn="ctr" rtl="0"/>
                      <a:endParaRPr lang="en-US" dirty="0"/>
                    </a:p>
                  </a:txBody>
                  <a:tcPr anchor="ctr"/>
                </a:tc>
                <a:extLst>
                  <a:ext uri="{0D108BD9-81ED-4DB2-BD59-A6C34878D82A}">
                    <a16:rowId xmlns:a16="http://schemas.microsoft.com/office/drawing/2014/main" val="10002"/>
                  </a:ext>
                </a:extLst>
              </a:tr>
              <a:tr h="370840">
                <a:tc>
                  <a:txBody>
                    <a:bodyPr/>
                    <a:lstStyle/>
                    <a:p>
                      <a:pPr algn="ctr" rtl="0"/>
                      <a:r>
                        <a:rPr lang="en-US" b="1" dirty="0"/>
                        <a:t>Dog</a:t>
                      </a:r>
                    </a:p>
                  </a:txBody>
                  <a:tcPr anchor="ctr"/>
                </a:tc>
                <a:tc>
                  <a:txBody>
                    <a:bodyPr/>
                    <a:lstStyle/>
                    <a:p>
                      <a:pPr algn="ctr" rtl="0"/>
                      <a:endParaRPr lang="en-US" dirty="0"/>
                    </a:p>
                  </a:txBody>
                  <a:tcPr anchor="ctr"/>
                </a:tc>
                <a:tc>
                  <a:txBody>
                    <a:bodyPr/>
                    <a:lstStyle/>
                    <a:p>
                      <a:pPr algn="ctr" rtl="0"/>
                      <a:endParaRPr lang="en-US"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095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0" y="19657"/>
            <a:ext cx="11549152" cy="1325563"/>
          </a:xfrm>
        </p:spPr>
        <p:txBody>
          <a:bodyPr>
            <a:normAutofit/>
          </a:bodyPr>
          <a:lstStyle/>
          <a:p>
            <a:pPr algn="l" rtl="0"/>
            <a:r>
              <a:rPr lang="en-US" sz="3800" b="1" dirty="0">
                <a:latin typeface="Alef" panose="00000500000000000000" pitchFamily="2" charset="-79"/>
                <a:cs typeface="Alef" panose="00000500000000000000" pitchFamily="2" charset="-79"/>
              </a:rPr>
              <a:t>Effect coding </a:t>
            </a:r>
            <a:r>
              <a:rPr lang="en-US" sz="3800" dirty="0">
                <a:latin typeface="Alef" panose="00000500000000000000" pitchFamily="2" charset="-79"/>
                <a:cs typeface="Alef" panose="00000500000000000000" pitchFamily="2" charset="-79"/>
              </a:rPr>
              <a:t>(aka sum coding)</a:t>
            </a:r>
          </a:p>
        </p:txBody>
      </p:sp>
      <p:sp>
        <p:nvSpPr>
          <p:cNvPr id="4" name="Content Placeholder 2"/>
          <p:cNvSpPr txBox="1">
            <a:spLocks/>
          </p:cNvSpPr>
          <p:nvPr/>
        </p:nvSpPr>
        <p:spPr>
          <a:xfrm>
            <a:off x="228784" y="3213218"/>
            <a:ext cx="11963216" cy="3223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lef" panose="00000500000000000000" pitchFamily="2" charset="-79"/>
                <a:cs typeface="Alef" panose="00000500000000000000" pitchFamily="2" charset="-79"/>
              </a:rPr>
              <a:t>In </a:t>
            </a:r>
            <a:r>
              <a:rPr lang="en-US" sz="2400" b="1" dirty="0">
                <a:latin typeface="Alef" panose="00000500000000000000" pitchFamily="2" charset="-79"/>
                <a:cs typeface="Alef" panose="00000500000000000000" pitchFamily="2" charset="-79"/>
              </a:rPr>
              <a:t>effect coding</a:t>
            </a:r>
            <a:r>
              <a:rPr lang="en-US" sz="2400" dirty="0">
                <a:latin typeface="Alef" panose="00000500000000000000" pitchFamily="2" charset="-79"/>
                <a:cs typeface="Alef" panose="00000500000000000000" pitchFamily="2" charset="-79"/>
              </a:rPr>
              <a:t>, one level gets (-1) in all variables </a:t>
            </a:r>
          </a:p>
          <a:p>
            <a:pPr lvl="1"/>
            <a:r>
              <a:rPr lang="en-US" sz="2000" dirty="0">
                <a:latin typeface="Alef" panose="00000500000000000000" pitchFamily="2" charset="-79"/>
                <a:cs typeface="Alef" panose="00000500000000000000" pitchFamily="2" charset="-79"/>
              </a:rPr>
              <a:t>typically, the baseline / least interesting level.</a:t>
            </a:r>
          </a:p>
          <a:p>
            <a:r>
              <a:rPr lang="en-US" sz="2400" dirty="0">
                <a:latin typeface="Alef" panose="00000500000000000000" pitchFamily="2" charset="-79"/>
                <a:cs typeface="Alef" panose="00000500000000000000" pitchFamily="2" charset="-79"/>
              </a:rPr>
              <a:t>The other levels get (1) in one variable each, and 0 in other variables.</a:t>
            </a:r>
          </a:p>
          <a:p>
            <a:endParaRPr lang="en-US" sz="2400" dirty="0">
              <a:latin typeface="Alef" panose="00000500000000000000" pitchFamily="2" charset="-79"/>
              <a:cs typeface="Alef" panose="00000500000000000000" pitchFamily="2" charset="-79"/>
            </a:endParaRPr>
          </a:p>
          <a:p>
            <a:r>
              <a:rPr lang="en-US" sz="2400" b="1" dirty="0">
                <a:latin typeface="Alef" panose="00000500000000000000" pitchFamily="2" charset="-79"/>
                <a:cs typeface="Alef" panose="00000500000000000000" pitchFamily="2" charset="-79"/>
              </a:rPr>
              <a:t>In R:</a:t>
            </a:r>
          </a:p>
          <a:p>
            <a:pPr marL="0" indent="0">
              <a:buNone/>
            </a:pPr>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pPr marL="0" indent="0">
              <a:buNone/>
            </a:pPr>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400" dirty="0">
              <a:latin typeface="Alef" panose="00000500000000000000" pitchFamily="2" charset="-79"/>
              <a:cs typeface="Alef" panose="00000500000000000000" pitchFamily="2" charset="-79"/>
            </a:endParaRPr>
          </a:p>
          <a:p>
            <a:endParaRPr lang="en-US" sz="20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p:txBody>
      </p:sp>
      <p:graphicFrame>
        <p:nvGraphicFramePr>
          <p:cNvPr id="6" name="Table 5">
            <a:extLst>
              <a:ext uri="{FF2B5EF4-FFF2-40B4-BE49-F238E27FC236}">
                <a16:creationId xmlns:a16="http://schemas.microsoft.com/office/drawing/2014/main" id="{0CE8AAD8-4C0E-E01D-44F2-7026469D31A7}"/>
              </a:ext>
            </a:extLst>
          </p:cNvPr>
          <p:cNvGraphicFramePr>
            <a:graphicFrameLocks noGrp="1"/>
          </p:cNvGraphicFramePr>
          <p:nvPr>
            <p:extLst>
              <p:ext uri="{D42A27DB-BD31-4B8C-83A1-F6EECF244321}">
                <p14:modId xmlns:p14="http://schemas.microsoft.com/office/powerpoint/2010/main" val="1408705860"/>
              </p:ext>
            </p:extLst>
          </p:nvPr>
        </p:nvGraphicFramePr>
        <p:xfrm>
          <a:off x="3900180" y="1502359"/>
          <a:ext cx="4876800" cy="1483360"/>
        </p:xfrm>
        <a:graphic>
          <a:graphicData uri="http://schemas.openxmlformats.org/drawingml/2006/table">
            <a:tbl>
              <a:tblPr firstRow="1" bandRow="1">
                <a:tableStyleId>{5940675A-B579-460E-94D1-54222C63F5DA}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70840">
                <a:tc>
                  <a:txBody>
                    <a:bodyPr/>
                    <a:lstStyle/>
                    <a:p>
                      <a:pPr algn="ctr" rtl="0"/>
                      <a:endParaRPr lang="en-US" dirty="0"/>
                    </a:p>
                  </a:txBody>
                  <a:tcPr anchor="ctr"/>
                </a:tc>
                <a:tc>
                  <a:txBody>
                    <a:bodyPr/>
                    <a:lstStyle/>
                    <a:p>
                      <a:pPr algn="ctr" rtl="0"/>
                      <a:r>
                        <a:rPr lang="en-US" b="1" dirty="0"/>
                        <a:t>Var1</a:t>
                      </a:r>
                      <a:r>
                        <a:rPr lang="en-US" b="1" baseline="0" dirty="0"/>
                        <a:t> </a:t>
                      </a:r>
                      <a:endParaRPr lang="en-US" b="1" dirty="0"/>
                    </a:p>
                  </a:txBody>
                  <a:tcPr anchor="ctr"/>
                </a:tc>
                <a:tc>
                  <a:txBody>
                    <a:bodyPr/>
                    <a:lstStyle/>
                    <a:p>
                      <a:pPr algn="ctr" rtl="0"/>
                      <a:r>
                        <a:rPr lang="en-US" b="1" dirty="0"/>
                        <a:t>Var2</a:t>
                      </a:r>
                    </a:p>
                  </a:txBody>
                  <a:tcPr anchor="ctr"/>
                </a:tc>
                <a:extLst>
                  <a:ext uri="{0D108BD9-81ED-4DB2-BD59-A6C34878D82A}">
                    <a16:rowId xmlns:a16="http://schemas.microsoft.com/office/drawing/2014/main" val="10000"/>
                  </a:ext>
                </a:extLst>
              </a:tr>
              <a:tr h="370840">
                <a:tc>
                  <a:txBody>
                    <a:bodyPr/>
                    <a:lstStyle/>
                    <a:p>
                      <a:pPr algn="ctr" rtl="0"/>
                      <a:r>
                        <a:rPr lang="en-US" sz="1800" b="1" dirty="0"/>
                        <a:t>No pet</a:t>
                      </a:r>
                      <a:endParaRPr lang="en-US" b="1" dirty="0"/>
                    </a:p>
                  </a:txBody>
                  <a:tcPr anchor="ctr"/>
                </a:tc>
                <a:tc>
                  <a:txBody>
                    <a:bodyPr/>
                    <a:lstStyle/>
                    <a:p>
                      <a:pPr algn="ctr" rtl="0"/>
                      <a:r>
                        <a:rPr lang="en-US" dirty="0"/>
                        <a:t>-1</a:t>
                      </a:r>
                    </a:p>
                  </a:txBody>
                  <a:tcPr anchor="ctr"/>
                </a:tc>
                <a:tc>
                  <a:txBody>
                    <a:bodyPr/>
                    <a:lstStyle/>
                    <a:p>
                      <a:pPr algn="ctr" rtl="0"/>
                      <a:r>
                        <a:rPr lang="en-US" dirty="0"/>
                        <a:t>-1</a:t>
                      </a:r>
                    </a:p>
                  </a:txBody>
                  <a:tcPr anchor="ctr"/>
                </a:tc>
                <a:extLst>
                  <a:ext uri="{0D108BD9-81ED-4DB2-BD59-A6C34878D82A}">
                    <a16:rowId xmlns:a16="http://schemas.microsoft.com/office/drawing/2014/main" val="10001"/>
                  </a:ext>
                </a:extLst>
              </a:tr>
              <a:tr h="370840">
                <a:tc>
                  <a:txBody>
                    <a:bodyPr/>
                    <a:lstStyle/>
                    <a:p>
                      <a:pPr algn="ctr" rtl="0"/>
                      <a:r>
                        <a:rPr lang="en-US" b="1" dirty="0"/>
                        <a:t>Cat</a:t>
                      </a:r>
                    </a:p>
                  </a:txBody>
                  <a:tcPr anchor="ctr"/>
                </a:tc>
                <a:tc>
                  <a:txBody>
                    <a:bodyPr/>
                    <a:lstStyle/>
                    <a:p>
                      <a:pPr algn="ctr" rtl="0"/>
                      <a:r>
                        <a:rPr lang="en-US" dirty="0"/>
                        <a:t>1</a:t>
                      </a:r>
                    </a:p>
                  </a:txBody>
                  <a:tcPr anchor="ctr"/>
                </a:tc>
                <a:tc>
                  <a:txBody>
                    <a:bodyPr/>
                    <a:lstStyle/>
                    <a:p>
                      <a:pPr algn="ctr" rtl="0"/>
                      <a:r>
                        <a:rPr lang="en-US" dirty="0"/>
                        <a:t>0</a:t>
                      </a:r>
                    </a:p>
                  </a:txBody>
                  <a:tcPr anchor="ctr"/>
                </a:tc>
                <a:extLst>
                  <a:ext uri="{0D108BD9-81ED-4DB2-BD59-A6C34878D82A}">
                    <a16:rowId xmlns:a16="http://schemas.microsoft.com/office/drawing/2014/main" val="10002"/>
                  </a:ext>
                </a:extLst>
              </a:tr>
              <a:tr h="370840">
                <a:tc>
                  <a:txBody>
                    <a:bodyPr/>
                    <a:lstStyle/>
                    <a:p>
                      <a:pPr algn="ctr" rtl="0"/>
                      <a:r>
                        <a:rPr lang="en-US" b="1" dirty="0"/>
                        <a:t>Dog</a:t>
                      </a:r>
                    </a:p>
                  </a:txBody>
                  <a:tcPr anchor="ctr"/>
                </a:tc>
                <a:tc>
                  <a:txBody>
                    <a:bodyPr/>
                    <a:lstStyle/>
                    <a:p>
                      <a:pPr algn="ctr" rtl="0"/>
                      <a:r>
                        <a:rPr lang="en-US" dirty="0"/>
                        <a:t>0</a:t>
                      </a:r>
                    </a:p>
                  </a:txBody>
                  <a:tcPr anchor="ctr"/>
                </a:tc>
                <a:tc>
                  <a:txBody>
                    <a:bodyPr/>
                    <a:lstStyle/>
                    <a:p>
                      <a:pPr algn="ctr" rtl="0"/>
                      <a:r>
                        <a:rPr lang="en-US" dirty="0"/>
                        <a:t>1</a:t>
                      </a:r>
                    </a:p>
                  </a:txBody>
                  <a:tcPr anchor="ctr"/>
                </a:tc>
                <a:extLst>
                  <a:ext uri="{0D108BD9-81ED-4DB2-BD59-A6C34878D82A}">
                    <a16:rowId xmlns:a16="http://schemas.microsoft.com/office/drawing/2014/main" val="10003"/>
                  </a:ext>
                </a:extLst>
              </a:tr>
            </a:tbl>
          </a:graphicData>
        </a:graphic>
      </p:graphicFrame>
      <p:pic>
        <p:nvPicPr>
          <p:cNvPr id="9" name="Picture 8">
            <a:extLst>
              <a:ext uri="{FF2B5EF4-FFF2-40B4-BE49-F238E27FC236}">
                <a16:creationId xmlns:a16="http://schemas.microsoft.com/office/drawing/2014/main" id="{B871E902-36FB-F647-47DD-E37AD3494A90}"/>
              </a:ext>
            </a:extLst>
          </p:cNvPr>
          <p:cNvPicPr>
            <a:picLocks noChangeAspect="1"/>
          </p:cNvPicPr>
          <p:nvPr/>
        </p:nvPicPr>
        <p:blipFill rotWithShape="1">
          <a:blip r:embed="rId3"/>
          <a:srcRect l="909" t="80125" r="76194" b="7539"/>
          <a:stretch/>
        </p:blipFill>
        <p:spPr>
          <a:xfrm>
            <a:off x="2538304" y="5047586"/>
            <a:ext cx="4546364" cy="1530918"/>
          </a:xfrm>
          <a:prstGeom prst="rect">
            <a:avLst/>
          </a:prstGeom>
        </p:spPr>
      </p:pic>
      <p:sp>
        <p:nvSpPr>
          <p:cNvPr id="3" name="Thought Bubble: Cloud 2">
            <a:extLst>
              <a:ext uri="{FF2B5EF4-FFF2-40B4-BE49-F238E27FC236}">
                <a16:creationId xmlns:a16="http://schemas.microsoft.com/office/drawing/2014/main" id="{2C006638-E8C8-4566-9E58-A5081A34A351}"/>
              </a:ext>
            </a:extLst>
          </p:cNvPr>
          <p:cNvSpPr/>
          <p:nvPr/>
        </p:nvSpPr>
        <p:spPr>
          <a:xfrm>
            <a:off x="6999514" y="4853717"/>
            <a:ext cx="5104281" cy="135878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What about a categorical variable with two levels? Four levels?</a:t>
            </a:r>
          </a:p>
        </p:txBody>
      </p:sp>
    </p:spTree>
    <p:extLst>
      <p:ext uri="{BB962C8B-B14F-4D97-AF65-F5344CB8AC3E}">
        <p14:creationId xmlns:p14="http://schemas.microsoft.com/office/powerpoint/2010/main" val="270668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60" y="19657"/>
            <a:ext cx="11963216" cy="1325563"/>
          </a:xfrm>
        </p:spPr>
        <p:txBody>
          <a:bodyPr>
            <a:normAutofit/>
          </a:bodyPr>
          <a:lstStyle/>
          <a:p>
            <a:pPr algn="l" rtl="0"/>
            <a:r>
              <a:rPr lang="en-US" sz="3200" b="1" dirty="0">
                <a:latin typeface="Alef" panose="00000500000000000000" pitchFamily="2" charset="-79"/>
                <a:cs typeface="Alef" panose="00000500000000000000" pitchFamily="2" charset="-79"/>
              </a:rPr>
              <a:t>Linear model with effect-coded variables: </a:t>
            </a:r>
            <a:r>
              <a:rPr lang="en-US" sz="3200" dirty="0">
                <a:latin typeface="Alef" panose="00000500000000000000" pitchFamily="2" charset="-79"/>
                <a:cs typeface="Alef" panose="00000500000000000000" pitchFamily="2" charset="-79"/>
              </a:rPr>
              <a:t>Interpretation</a:t>
            </a:r>
            <a:endParaRPr lang="en-US" sz="3200" b="1"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sp>
        <p:nvSpPr>
          <p:cNvPr id="13" name="TextBox 12">
            <a:extLst>
              <a:ext uri="{FF2B5EF4-FFF2-40B4-BE49-F238E27FC236}">
                <a16:creationId xmlns:a16="http://schemas.microsoft.com/office/drawing/2014/main" id="{C4BE8AD8-6A05-8995-EBF5-21E60CA6AF3C}"/>
              </a:ext>
            </a:extLst>
          </p:cNvPr>
          <p:cNvSpPr txBox="1"/>
          <p:nvPr/>
        </p:nvSpPr>
        <p:spPr>
          <a:xfrm>
            <a:off x="7273909" y="2021467"/>
            <a:ext cx="4851594" cy="4247317"/>
          </a:xfrm>
          <a:prstGeom prst="rect">
            <a:avLst/>
          </a:prstGeom>
          <a:noFill/>
        </p:spPr>
        <p:txBody>
          <a:bodyPr wrap="square" rtlCol="0">
            <a:spAutoFit/>
          </a:bodyPr>
          <a:lstStyle/>
          <a:p>
            <a:pPr algn="l" rtl="0"/>
            <a:r>
              <a:rPr lang="en-US" b="1" dirty="0">
                <a:latin typeface="Alef" panose="00000500000000000000" pitchFamily="2" charset="-79"/>
                <a:cs typeface="Alef" panose="00000500000000000000" pitchFamily="2" charset="-79"/>
              </a:rPr>
              <a:t>We still get two estimates </a:t>
            </a:r>
            <a:r>
              <a:rPr lang="en-US" dirty="0">
                <a:latin typeface="Alef" panose="00000500000000000000" pitchFamily="2" charset="-79"/>
                <a:cs typeface="Alef" panose="00000500000000000000" pitchFamily="2" charset="-79"/>
              </a:rPr>
              <a:t>(=K-1), but their interpretation is now different*: The coefficient reflects the </a:t>
            </a:r>
            <a:r>
              <a:rPr lang="en-US" b="1" dirty="0">
                <a:latin typeface="Alef" panose="00000500000000000000" pitchFamily="2" charset="-79"/>
                <a:cs typeface="Alef" panose="00000500000000000000" pitchFamily="2" charset="-79"/>
              </a:rPr>
              <a:t>difference between the level and the </a:t>
            </a:r>
            <a:r>
              <a:rPr lang="en-US" b="1" u="sng" dirty="0">
                <a:latin typeface="Alef" panose="00000500000000000000" pitchFamily="2" charset="-79"/>
                <a:cs typeface="Alef" panose="00000500000000000000" pitchFamily="2" charset="-79"/>
              </a:rPr>
              <a:t>grand mean</a:t>
            </a:r>
            <a:r>
              <a:rPr lang="en-US" b="1" dirty="0">
                <a:latin typeface="Alef" panose="00000500000000000000" pitchFamily="2" charset="-79"/>
                <a:cs typeface="Alef" panose="00000500000000000000" pitchFamily="2" charset="-79"/>
              </a:rPr>
              <a:t>.</a:t>
            </a:r>
          </a:p>
          <a:p>
            <a:pPr algn="l" rtl="0"/>
            <a:endParaRPr lang="en-US" b="1" dirty="0">
              <a:latin typeface="Alef" panose="00000500000000000000" pitchFamily="2" charset="-79"/>
              <a:cs typeface="Alef" panose="00000500000000000000" pitchFamily="2" charset="-79"/>
            </a:endParaRPr>
          </a:p>
          <a:p>
            <a:pPr algn="l" rtl="0"/>
            <a:r>
              <a:rPr lang="en-US" b="1" dirty="0">
                <a:latin typeface="Alef" panose="00000500000000000000" pitchFamily="2" charset="-79"/>
                <a:cs typeface="Alef" panose="00000500000000000000" pitchFamily="2" charset="-79"/>
              </a:rPr>
              <a:t>‘</a:t>
            </a:r>
            <a:r>
              <a:rPr lang="en-US" b="1" dirty="0" err="1">
                <a:latin typeface="Alef" panose="00000500000000000000" pitchFamily="2" charset="-79"/>
                <a:cs typeface="Alef" panose="00000500000000000000" pitchFamily="2" charset="-79"/>
              </a:rPr>
              <a:t>pet_ownercat</a:t>
            </a:r>
            <a:r>
              <a:rPr lang="en-US" b="1" dirty="0">
                <a:latin typeface="Alef" panose="00000500000000000000" pitchFamily="2" charset="-79"/>
                <a:cs typeface="Alef" panose="00000500000000000000" pitchFamily="2" charset="-79"/>
              </a:rPr>
              <a:t>’:</a:t>
            </a:r>
          </a:p>
          <a:p>
            <a:pPr algn="l" rtl="0"/>
            <a:r>
              <a:rPr lang="en-US" dirty="0">
                <a:latin typeface="Alef" panose="00000500000000000000" pitchFamily="2" charset="-79"/>
                <a:cs typeface="Alef" panose="00000500000000000000" pitchFamily="2" charset="-79"/>
              </a:rPr>
              <a:t>The estimated difference between </a:t>
            </a:r>
            <a:r>
              <a:rPr lang="en-US" b="1" dirty="0">
                <a:latin typeface="Alef" panose="00000500000000000000" pitchFamily="2" charset="-79"/>
                <a:cs typeface="Alef" panose="00000500000000000000" pitchFamily="2" charset="-79"/>
              </a:rPr>
              <a:t>the level ‘cat’ and the grand mean</a:t>
            </a:r>
            <a:r>
              <a:rPr lang="en-US" dirty="0">
                <a:latin typeface="Alef" panose="00000500000000000000" pitchFamily="2" charset="-79"/>
                <a:cs typeface="Alef" panose="00000500000000000000" pitchFamily="2" charset="-79"/>
              </a:rPr>
              <a:t>.</a:t>
            </a:r>
          </a:p>
          <a:p>
            <a:pPr algn="l" rtl="0"/>
            <a:endParaRPr lang="en-US" b="1" dirty="0">
              <a:latin typeface="Alef" panose="00000500000000000000" pitchFamily="2" charset="-79"/>
              <a:cs typeface="Alef" panose="00000500000000000000" pitchFamily="2" charset="-79"/>
            </a:endParaRPr>
          </a:p>
          <a:p>
            <a:pPr algn="l" rtl="0"/>
            <a:r>
              <a:rPr lang="en-US" b="1" dirty="0">
                <a:latin typeface="Alef" panose="00000500000000000000" pitchFamily="2" charset="-79"/>
                <a:cs typeface="Alef" panose="00000500000000000000" pitchFamily="2" charset="-79"/>
              </a:rPr>
              <a:t>‘</a:t>
            </a:r>
            <a:r>
              <a:rPr lang="en-US" b="1" dirty="0" err="1">
                <a:latin typeface="Alef" panose="00000500000000000000" pitchFamily="2" charset="-79"/>
                <a:cs typeface="Alef" panose="00000500000000000000" pitchFamily="2" charset="-79"/>
              </a:rPr>
              <a:t>pet_ownerdog</a:t>
            </a:r>
            <a:r>
              <a:rPr lang="en-US" b="1" dirty="0">
                <a:latin typeface="Alef" panose="00000500000000000000" pitchFamily="2" charset="-79"/>
                <a:cs typeface="Alef" panose="00000500000000000000" pitchFamily="2" charset="-79"/>
              </a:rPr>
              <a:t>’:</a:t>
            </a:r>
          </a:p>
          <a:p>
            <a:pPr algn="l" rtl="0"/>
            <a:r>
              <a:rPr lang="en-US" dirty="0">
                <a:latin typeface="Alef" panose="00000500000000000000" pitchFamily="2" charset="-79"/>
                <a:cs typeface="Alef" panose="00000500000000000000" pitchFamily="2" charset="-79"/>
              </a:rPr>
              <a:t>The estimated difference between </a:t>
            </a:r>
            <a:r>
              <a:rPr lang="en-US" b="1" dirty="0">
                <a:latin typeface="Alef" panose="00000500000000000000" pitchFamily="2" charset="-79"/>
                <a:cs typeface="Alef" panose="00000500000000000000" pitchFamily="2" charset="-79"/>
              </a:rPr>
              <a:t>the level ‘dog’ and the grand mean</a:t>
            </a:r>
            <a:r>
              <a:rPr lang="en-US" dirty="0">
                <a:latin typeface="Alef" panose="00000500000000000000" pitchFamily="2" charset="-79"/>
                <a:cs typeface="Alef" panose="00000500000000000000" pitchFamily="2" charset="-79"/>
              </a:rPr>
              <a:t>.</a:t>
            </a:r>
          </a:p>
          <a:p>
            <a:pPr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(*Again, this requires some math – see same link as above).</a:t>
            </a:r>
          </a:p>
        </p:txBody>
      </p:sp>
      <p:pic>
        <p:nvPicPr>
          <p:cNvPr id="5" name="Picture 4">
            <a:extLst>
              <a:ext uri="{FF2B5EF4-FFF2-40B4-BE49-F238E27FC236}">
                <a16:creationId xmlns:a16="http://schemas.microsoft.com/office/drawing/2014/main" id="{8D8EB85F-6313-3D22-97D6-949033AF781C}"/>
              </a:ext>
            </a:extLst>
          </p:cNvPr>
          <p:cNvPicPr>
            <a:picLocks noChangeAspect="1"/>
          </p:cNvPicPr>
          <p:nvPr/>
        </p:nvPicPr>
        <p:blipFill rotWithShape="1">
          <a:blip r:embed="rId3"/>
          <a:srcRect l="941" t="44280" r="50877" b="8493"/>
          <a:stretch/>
        </p:blipFill>
        <p:spPr>
          <a:xfrm>
            <a:off x="183961" y="1692810"/>
            <a:ext cx="6983321" cy="4278094"/>
          </a:xfrm>
          <a:prstGeom prst="rect">
            <a:avLst/>
          </a:prstGeom>
        </p:spPr>
      </p:pic>
      <p:sp>
        <p:nvSpPr>
          <p:cNvPr id="14" name="Rectangle 13">
            <a:extLst>
              <a:ext uri="{FF2B5EF4-FFF2-40B4-BE49-F238E27FC236}">
                <a16:creationId xmlns:a16="http://schemas.microsoft.com/office/drawing/2014/main" id="{D07F829F-6DA5-7B49-65C1-285932484309}"/>
              </a:ext>
            </a:extLst>
          </p:cNvPr>
          <p:cNvSpPr/>
          <p:nvPr/>
        </p:nvSpPr>
        <p:spPr>
          <a:xfrm>
            <a:off x="66497" y="4375448"/>
            <a:ext cx="5180735" cy="405277"/>
          </a:xfrm>
          <a:prstGeom prst="rect">
            <a:avLst/>
          </a:prstGeom>
          <a:solidFill>
            <a:schemeClr val="accent2">
              <a:alpha val="2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39145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Multiple Regression</a:t>
            </a:r>
            <a:br>
              <a:rPr lang="en-US" sz="4800" b="1" dirty="0">
                <a:latin typeface="Alef" panose="00000500000000000000" pitchFamily="2" charset="-79"/>
                <a:cs typeface="Alef" panose="00000500000000000000" pitchFamily="2" charset="-79"/>
              </a:rPr>
            </a:br>
            <a:r>
              <a:rPr lang="en-US" sz="2000" dirty="0">
                <a:latin typeface="Alef" panose="00000500000000000000" pitchFamily="2" charset="-79"/>
                <a:cs typeface="Alef" panose="00000500000000000000" pitchFamily="2" charset="-79"/>
              </a:rPr>
              <a:t>Adding more predictors to a model</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3726035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59" y="19657"/>
            <a:ext cx="11523891" cy="1325563"/>
          </a:xfrm>
        </p:spPr>
        <p:txBody>
          <a:bodyPr>
            <a:normAutofit/>
          </a:bodyPr>
          <a:lstStyle/>
          <a:p>
            <a:pPr algn="l" rtl="0"/>
            <a:r>
              <a:rPr lang="en-US" sz="3200" b="1" dirty="0">
                <a:latin typeface="Alef" panose="00000500000000000000" pitchFamily="2" charset="-79"/>
                <a:cs typeface="Alef" panose="00000500000000000000" pitchFamily="2" charset="-79"/>
              </a:rPr>
              <a:t>Testing the overall effect of the categorical predictor</a:t>
            </a:r>
            <a:endParaRPr lang="en-US" sz="3200" dirty="0"/>
          </a:p>
        </p:txBody>
      </p:sp>
      <p:sp>
        <p:nvSpPr>
          <p:cNvPr id="3" name="Content Placeholder 2"/>
          <p:cNvSpPr>
            <a:spLocks noGrp="1"/>
          </p:cNvSpPr>
          <p:nvPr>
            <p:ph idx="1"/>
          </p:nvPr>
        </p:nvSpPr>
        <p:spPr>
          <a:xfrm>
            <a:off x="55660" y="1345220"/>
            <a:ext cx="11963216" cy="5091140"/>
          </a:xfrm>
        </p:spPr>
        <p:txBody>
          <a:bodyPr>
            <a:normAutofit/>
          </a:bodyPr>
          <a:lstStyle/>
          <a:p>
            <a:pPr lvl="1">
              <a:buFont typeface="Wingdings" panose="05000000000000000000" pitchFamily="2" charset="2"/>
              <a:buChar char="v"/>
            </a:pPr>
            <a:endParaRPr lang="en-US" dirty="0"/>
          </a:p>
          <a:p>
            <a:pPr lvl="1">
              <a:buFont typeface="Wingdings" panose="05000000000000000000" pitchFamily="2" charset="2"/>
              <a:buChar char="v"/>
            </a:pPr>
            <a:endParaRPr lang="en-US" dirty="0"/>
          </a:p>
          <a:p>
            <a:pPr lvl="1">
              <a:buFont typeface="Wingdings" panose="05000000000000000000" pitchFamily="2" charset="2"/>
              <a:buChar char="v"/>
            </a:pPr>
            <a:endParaRPr lang="en-US" dirty="0"/>
          </a:p>
        </p:txBody>
      </p:sp>
      <p:sp>
        <p:nvSpPr>
          <p:cNvPr id="4" name="Content Placeholder 2"/>
          <p:cNvSpPr txBox="1">
            <a:spLocks/>
          </p:cNvSpPr>
          <p:nvPr/>
        </p:nvSpPr>
        <p:spPr>
          <a:xfrm>
            <a:off x="228784" y="1345220"/>
            <a:ext cx="11963216" cy="5397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lef" panose="00000500000000000000" pitchFamily="2" charset="-79"/>
                <a:cs typeface="Alef" panose="00000500000000000000" pitchFamily="2" charset="-79"/>
              </a:rPr>
              <a:t>Running a </a:t>
            </a:r>
            <a:r>
              <a:rPr lang="en-US" sz="2400" b="1" dirty="0">
                <a:latin typeface="Alef" panose="00000500000000000000" pitchFamily="2" charset="-79"/>
                <a:cs typeface="Alef" panose="00000500000000000000" pitchFamily="2" charset="-79"/>
              </a:rPr>
              <a:t>model comparison</a:t>
            </a:r>
            <a:r>
              <a:rPr lang="en-US" sz="2400" dirty="0">
                <a:latin typeface="Alef" panose="00000500000000000000" pitchFamily="2" charset="-79"/>
                <a:cs typeface="Alef" panose="00000500000000000000" pitchFamily="2" charset="-79"/>
              </a:rPr>
              <a:t>, we will get the </a:t>
            </a:r>
            <a:r>
              <a:rPr lang="en-US" sz="2400" b="1" dirty="0">
                <a:latin typeface="Alef" panose="00000500000000000000" pitchFamily="2" charset="-79"/>
                <a:cs typeface="Alef" panose="00000500000000000000" pitchFamily="2" charset="-79"/>
              </a:rPr>
              <a:t>exact same results </a:t>
            </a:r>
            <a:r>
              <a:rPr lang="en-US" sz="2400" dirty="0">
                <a:latin typeface="Alef" panose="00000500000000000000" pitchFamily="2" charset="-79"/>
                <a:cs typeface="Alef" panose="00000500000000000000" pitchFamily="2" charset="-79"/>
              </a:rPr>
              <a:t>as in the dummy coding</a:t>
            </a:r>
          </a:p>
          <a:p>
            <a:pPr lvl="1"/>
            <a:endParaRPr lang="en-US" sz="2000" dirty="0">
              <a:latin typeface="Alef" panose="00000500000000000000" pitchFamily="2" charset="-79"/>
              <a:cs typeface="Alef" panose="00000500000000000000" pitchFamily="2" charset="-79"/>
            </a:endParaRPr>
          </a:p>
          <a:p>
            <a:pPr lvl="1"/>
            <a:endParaRPr lang="en-US" sz="2000" dirty="0">
              <a:latin typeface="Alef" panose="00000500000000000000" pitchFamily="2" charset="-79"/>
              <a:cs typeface="Alef" panose="00000500000000000000" pitchFamily="2" charset="-79"/>
            </a:endParaRPr>
          </a:p>
          <a:p>
            <a:pPr lvl="1"/>
            <a:endParaRPr lang="en-US" sz="2000" dirty="0">
              <a:latin typeface="Alef" panose="00000500000000000000" pitchFamily="2" charset="-79"/>
              <a:cs typeface="Alef" panose="00000500000000000000" pitchFamily="2" charset="-79"/>
            </a:endParaRPr>
          </a:p>
          <a:p>
            <a:pPr lvl="1"/>
            <a:endParaRPr lang="en-US" sz="2000" dirty="0">
              <a:latin typeface="Alef" panose="00000500000000000000" pitchFamily="2" charset="-79"/>
              <a:cs typeface="Alef" panose="00000500000000000000" pitchFamily="2" charset="-79"/>
            </a:endParaRPr>
          </a:p>
          <a:p>
            <a:pPr lvl="1"/>
            <a:endParaRPr lang="en-US" sz="2000" dirty="0">
              <a:latin typeface="Alef" panose="00000500000000000000" pitchFamily="2" charset="-79"/>
              <a:cs typeface="Alef" panose="00000500000000000000" pitchFamily="2" charset="-79"/>
            </a:endParaRPr>
          </a:p>
          <a:p>
            <a:pPr lvl="1"/>
            <a:endParaRPr lang="en-US" sz="2000" dirty="0">
              <a:latin typeface="Alef" panose="00000500000000000000" pitchFamily="2" charset="-79"/>
              <a:cs typeface="Alef" panose="00000500000000000000" pitchFamily="2" charset="-79"/>
            </a:endParaRPr>
          </a:p>
          <a:p>
            <a:pPr lvl="1"/>
            <a:endParaRPr lang="en-US" sz="2000" dirty="0">
              <a:latin typeface="Alef" panose="00000500000000000000" pitchFamily="2" charset="-79"/>
              <a:cs typeface="Alef" panose="00000500000000000000" pitchFamily="2" charset="-79"/>
            </a:endParaRPr>
          </a:p>
          <a:p>
            <a:pPr lvl="1"/>
            <a:endParaRPr lang="en-US" sz="2000" dirty="0">
              <a:latin typeface="Alef" panose="00000500000000000000" pitchFamily="2" charset="-79"/>
              <a:cs typeface="Alef" panose="00000500000000000000" pitchFamily="2" charset="-79"/>
            </a:endParaRPr>
          </a:p>
          <a:p>
            <a:pPr lvl="1"/>
            <a:endParaRPr lang="en-US" sz="2000" dirty="0">
              <a:latin typeface="Alef" panose="00000500000000000000" pitchFamily="2" charset="-79"/>
              <a:cs typeface="Alef" panose="00000500000000000000" pitchFamily="2" charset="-79"/>
            </a:endParaRPr>
          </a:p>
          <a:p>
            <a:r>
              <a:rPr lang="en-US" sz="2400" dirty="0">
                <a:latin typeface="Alef" panose="00000500000000000000" pitchFamily="2" charset="-79"/>
                <a:cs typeface="Alef" panose="00000500000000000000" pitchFamily="2" charset="-79"/>
              </a:rPr>
              <a:t>The </a:t>
            </a:r>
            <a:r>
              <a:rPr lang="en-US" sz="2400" b="1" i="1" dirty="0">
                <a:latin typeface="Alef" panose="00000500000000000000" pitchFamily="2" charset="-79"/>
                <a:cs typeface="Alef" panose="00000500000000000000" pitchFamily="2" charset="-79"/>
              </a:rPr>
              <a:t>overall </a:t>
            </a:r>
            <a:r>
              <a:rPr lang="en-US" sz="2400" b="1" dirty="0">
                <a:latin typeface="Alef" panose="00000500000000000000" pitchFamily="2" charset="-79"/>
                <a:cs typeface="Alef" panose="00000500000000000000" pitchFamily="2" charset="-79"/>
              </a:rPr>
              <a:t>effect of a variable does not change </a:t>
            </a:r>
            <a:r>
              <a:rPr lang="en-US" sz="2400" dirty="0">
                <a:latin typeface="Alef" panose="00000500000000000000" pitchFamily="2" charset="-79"/>
                <a:cs typeface="Alef" panose="00000500000000000000" pitchFamily="2" charset="-79"/>
              </a:rPr>
              <a:t>as a function of whether we used dummy- or effect-coding. </a:t>
            </a:r>
          </a:p>
          <a:p>
            <a:pPr lvl="1"/>
            <a:r>
              <a:rPr lang="en-US" sz="2000" dirty="0">
                <a:latin typeface="Alef" panose="00000500000000000000" pitchFamily="2" charset="-79"/>
                <a:cs typeface="Alef" panose="00000500000000000000" pitchFamily="2" charset="-79"/>
              </a:rPr>
              <a:t>In both cases, the K-1 variables together reflect the overall influence of the variable. </a:t>
            </a:r>
            <a:endParaRPr lang="en-US" sz="1800" dirty="0">
              <a:latin typeface="Alef" panose="00000500000000000000" pitchFamily="2" charset="-79"/>
              <a:cs typeface="Alef" panose="00000500000000000000" pitchFamily="2" charset="-79"/>
            </a:endParaRPr>
          </a:p>
          <a:p>
            <a:pPr lvl="1">
              <a:buFont typeface="Wingdings" panose="05000000000000000000" pitchFamily="2" charset="2"/>
              <a:buChar char="v"/>
            </a:pPr>
            <a:endParaRPr lang="en-US" sz="1800" dirty="0">
              <a:latin typeface="Alef" panose="00000500000000000000" pitchFamily="2" charset="-79"/>
              <a:cs typeface="Alef" panose="00000500000000000000" pitchFamily="2" charset="-79"/>
            </a:endParaRPr>
          </a:p>
        </p:txBody>
      </p:sp>
      <p:pic>
        <p:nvPicPr>
          <p:cNvPr id="6" name="Picture 5">
            <a:extLst>
              <a:ext uri="{FF2B5EF4-FFF2-40B4-BE49-F238E27FC236}">
                <a16:creationId xmlns:a16="http://schemas.microsoft.com/office/drawing/2014/main" id="{1967FC56-63B9-A8EA-0475-04EBCFA15BEF}"/>
              </a:ext>
            </a:extLst>
          </p:cNvPr>
          <p:cNvPicPr>
            <a:picLocks noChangeAspect="1"/>
          </p:cNvPicPr>
          <p:nvPr/>
        </p:nvPicPr>
        <p:blipFill rotWithShape="1">
          <a:blip r:embed="rId3"/>
          <a:srcRect l="457" t="74028" r="64141" b="6148"/>
          <a:stretch/>
        </p:blipFill>
        <p:spPr>
          <a:xfrm>
            <a:off x="2036858" y="2206307"/>
            <a:ext cx="7763723" cy="2445386"/>
          </a:xfrm>
          <a:prstGeom prst="rect">
            <a:avLst/>
          </a:prstGeom>
        </p:spPr>
      </p:pic>
    </p:spTree>
    <p:extLst>
      <p:ext uri="{BB962C8B-B14F-4D97-AF65-F5344CB8AC3E}">
        <p14:creationId xmlns:p14="http://schemas.microsoft.com/office/powerpoint/2010/main" val="233917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73592"/>
            <a:ext cx="11211560" cy="1325563"/>
          </a:xfrm>
        </p:spPr>
        <p:txBody>
          <a:bodyPr>
            <a:normAutofit/>
          </a:bodyPr>
          <a:lstStyle/>
          <a:p>
            <a:pPr algn="l" rtl="0"/>
            <a:r>
              <a:rPr lang="en-US" sz="4000" b="1" dirty="0">
                <a:latin typeface="Alef" panose="00000500000000000000" pitchFamily="2" charset="-79"/>
                <a:cs typeface="Alef" panose="00000500000000000000" pitchFamily="2" charset="-79"/>
              </a:rPr>
              <a:t>Categorical variable coding: </a:t>
            </a:r>
            <a:r>
              <a:rPr lang="en-US" sz="4000" dirty="0">
                <a:latin typeface="Alef" panose="00000500000000000000" pitchFamily="2" charset="-79"/>
                <a:cs typeface="Alef" panose="00000500000000000000" pitchFamily="2" charset="-79"/>
              </a:rPr>
              <a:t>Two notes</a:t>
            </a:r>
            <a:endParaRPr lang="he-IL" sz="4000" dirty="0">
              <a:latin typeface="Alef" panose="00000500000000000000" pitchFamily="2" charset="-79"/>
              <a:cs typeface="Alef" panose="00000500000000000000" pitchFamily="2" charset="-79"/>
            </a:endParaRPr>
          </a:p>
        </p:txBody>
      </p:sp>
      <p:sp>
        <p:nvSpPr>
          <p:cNvPr id="5" name="Content Placeholder 2">
            <a:extLst>
              <a:ext uri="{FF2B5EF4-FFF2-40B4-BE49-F238E27FC236}">
                <a16:creationId xmlns:a16="http://schemas.microsoft.com/office/drawing/2014/main" id="{08D01178-6566-7FAE-F8FA-E6645A9FB025}"/>
              </a:ext>
            </a:extLst>
          </p:cNvPr>
          <p:cNvSpPr>
            <a:spLocks noGrp="1"/>
          </p:cNvSpPr>
          <p:nvPr>
            <p:ph idx="1"/>
          </p:nvPr>
        </p:nvSpPr>
        <p:spPr>
          <a:xfrm>
            <a:off x="142240" y="1709159"/>
            <a:ext cx="11816148" cy="3828515"/>
          </a:xfrm>
        </p:spPr>
        <p:txBody>
          <a:bodyPr>
            <a:normAutofit/>
          </a:bodyPr>
          <a:lstStyle/>
          <a:p>
            <a:pPr marL="514350" indent="-514350" algn="l" rtl="0">
              <a:buAutoNum type="arabicParenR"/>
            </a:pPr>
            <a:r>
              <a:rPr lang="en-US" sz="3200" dirty="0">
                <a:latin typeface="Alef" panose="00000500000000000000" pitchFamily="2" charset="-79"/>
                <a:cs typeface="Alef" panose="00000500000000000000" pitchFamily="2" charset="-79"/>
              </a:rPr>
              <a:t>Although dummy- and effect-coding are by far the most common, </a:t>
            </a:r>
            <a:r>
              <a:rPr lang="en-US" sz="3200" b="1" dirty="0">
                <a:latin typeface="Alef" panose="00000500000000000000" pitchFamily="2" charset="-79"/>
                <a:cs typeface="Alef" panose="00000500000000000000" pitchFamily="2" charset="-79"/>
              </a:rPr>
              <a:t>there are multiple other coding schemes</a:t>
            </a:r>
            <a:r>
              <a:rPr lang="en-US" sz="3200" dirty="0">
                <a:latin typeface="Alef" panose="00000500000000000000" pitchFamily="2" charset="-79"/>
                <a:cs typeface="Alef" panose="00000500000000000000" pitchFamily="2" charset="-79"/>
              </a:rPr>
              <a:t>.</a:t>
            </a:r>
          </a:p>
          <a:p>
            <a:pPr lvl="1" algn="l" rtl="0"/>
            <a:r>
              <a:rPr lang="en-US" sz="2800" dirty="0">
                <a:latin typeface="Alef" panose="00000500000000000000" pitchFamily="2" charset="-79"/>
                <a:cs typeface="Alef" panose="00000500000000000000" pitchFamily="2" charset="-79"/>
              </a:rPr>
              <a:t>If relevant, see, e.g., </a:t>
            </a:r>
            <a:r>
              <a:rPr lang="en-US" sz="2800" dirty="0">
                <a:latin typeface="Alef" panose="00000500000000000000" pitchFamily="2" charset="-79"/>
                <a:cs typeface="Alef" panose="00000500000000000000" pitchFamily="2" charset="-79"/>
                <a:hlinkClick r:id="rId3"/>
              </a:rPr>
              <a:t>here</a:t>
            </a:r>
            <a:r>
              <a:rPr lang="en-US" sz="2800" dirty="0">
                <a:latin typeface="Alef" panose="00000500000000000000" pitchFamily="2" charset="-79"/>
                <a:cs typeface="Alef" panose="00000500000000000000" pitchFamily="2" charset="-79"/>
              </a:rPr>
              <a:t>. </a:t>
            </a:r>
          </a:p>
          <a:p>
            <a:pPr lvl="1" algn="l" rtl="0"/>
            <a:endParaRPr lang="en-US" sz="2800" dirty="0">
              <a:latin typeface="Alef" panose="00000500000000000000" pitchFamily="2" charset="-79"/>
              <a:cs typeface="Alef" panose="00000500000000000000" pitchFamily="2" charset="-79"/>
            </a:endParaRPr>
          </a:p>
          <a:p>
            <a:pPr marL="457200" lvl="1" indent="0" algn="l" rtl="0">
              <a:buNone/>
            </a:pPr>
            <a:endParaRPr lang="en-US" sz="2800" dirty="0">
              <a:latin typeface="Alef" panose="00000500000000000000" pitchFamily="2" charset="-79"/>
              <a:cs typeface="Alef" panose="00000500000000000000" pitchFamily="2" charset="-79"/>
            </a:endParaRPr>
          </a:p>
          <a:p>
            <a:pPr marL="514350" indent="-514350" algn="l" rtl="0">
              <a:buFont typeface="+mj-lt"/>
              <a:buAutoNum type="arabicParenR"/>
            </a:pPr>
            <a:r>
              <a:rPr lang="en-US" sz="3200" dirty="0">
                <a:latin typeface="Alef" panose="00000500000000000000" pitchFamily="2" charset="-79"/>
                <a:cs typeface="Alef" panose="00000500000000000000" pitchFamily="2" charset="-79"/>
              </a:rPr>
              <a:t>Although at this point you may think that choosing a coding scheme is not that important, often, it is crucial. </a:t>
            </a:r>
          </a:p>
          <a:p>
            <a:pPr lvl="1" algn="l" rtl="0"/>
            <a:r>
              <a:rPr lang="en-US" sz="2800" dirty="0">
                <a:latin typeface="Alef" panose="00000500000000000000" pitchFamily="2" charset="-79"/>
                <a:cs typeface="Alef" panose="00000500000000000000" pitchFamily="2" charset="-79"/>
              </a:rPr>
              <a:t>Especially: When the model includes </a:t>
            </a:r>
            <a:r>
              <a:rPr lang="en-US" sz="2800" b="1" dirty="0">
                <a:latin typeface="Alef" panose="00000500000000000000" pitchFamily="2" charset="-79"/>
                <a:cs typeface="Alef" panose="00000500000000000000" pitchFamily="2" charset="-79"/>
              </a:rPr>
              <a:t>interactions: </a:t>
            </a:r>
            <a:r>
              <a:rPr lang="en-US" sz="2800" dirty="0">
                <a:latin typeface="Alef" panose="00000500000000000000" pitchFamily="2" charset="-79"/>
                <a:cs typeface="Alef" panose="00000500000000000000" pitchFamily="2" charset="-79"/>
              </a:rPr>
              <a:t>Next week…</a:t>
            </a:r>
          </a:p>
          <a:p>
            <a:pPr algn="l" rtl="0"/>
            <a:endParaRPr lang="en-US" sz="3200" dirty="0">
              <a:latin typeface="Alef" panose="00000500000000000000" pitchFamily="2" charset="-79"/>
              <a:cs typeface="Alef" panose="00000500000000000000" pitchFamily="2" charset="-79"/>
            </a:endParaRPr>
          </a:p>
          <a:p>
            <a:pPr algn="l" rtl="0"/>
            <a:endParaRPr lang="en-US" sz="2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38055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Regression vs. ANOVA</a:t>
            </a:r>
            <a:br>
              <a:rPr lang="en-US" sz="4800" b="1" dirty="0">
                <a:latin typeface="Alef" panose="00000500000000000000" pitchFamily="2" charset="-79"/>
                <a:cs typeface="Alef" panose="00000500000000000000" pitchFamily="2" charset="-79"/>
              </a:rPr>
            </a:br>
            <a:r>
              <a:rPr lang="en-US" sz="2000" dirty="0">
                <a:latin typeface="Alef" panose="00000500000000000000" pitchFamily="2" charset="-79"/>
                <a:cs typeface="Alef" panose="00000500000000000000" pitchFamily="2" charset="-79"/>
              </a:rPr>
              <a:t>Back to the General Linear Model (GLM)</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40407680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73592"/>
            <a:ext cx="11211560" cy="1325563"/>
          </a:xfrm>
        </p:spPr>
        <p:txBody>
          <a:bodyPr>
            <a:normAutofit/>
          </a:bodyPr>
          <a:lstStyle/>
          <a:p>
            <a:pPr algn="l" rtl="0"/>
            <a:r>
              <a:rPr lang="en-US" sz="3400" b="1" dirty="0">
                <a:latin typeface="Alef" panose="00000500000000000000" pitchFamily="2" charset="-79"/>
                <a:cs typeface="Alef" panose="00000500000000000000" pitchFamily="2" charset="-79"/>
              </a:rPr>
              <a:t>Regression, ANOVA, and the General Linear Model</a:t>
            </a:r>
            <a:endParaRPr lang="he-IL" sz="3400" dirty="0">
              <a:latin typeface="Alef" panose="00000500000000000000" pitchFamily="2" charset="-79"/>
              <a:cs typeface="Alef" panose="00000500000000000000" pitchFamily="2" charset="-79"/>
            </a:endParaRPr>
          </a:p>
        </p:txBody>
      </p:sp>
      <p:sp>
        <p:nvSpPr>
          <p:cNvPr id="5" name="Content Placeholder 2">
            <a:extLst>
              <a:ext uri="{FF2B5EF4-FFF2-40B4-BE49-F238E27FC236}">
                <a16:creationId xmlns:a16="http://schemas.microsoft.com/office/drawing/2014/main" id="{08D01178-6566-7FAE-F8FA-E6645A9FB025}"/>
              </a:ext>
            </a:extLst>
          </p:cNvPr>
          <p:cNvSpPr>
            <a:spLocks noGrp="1"/>
          </p:cNvSpPr>
          <p:nvPr>
            <p:ph idx="1"/>
          </p:nvPr>
        </p:nvSpPr>
        <p:spPr>
          <a:xfrm>
            <a:off x="187926" y="1399155"/>
            <a:ext cx="11816148" cy="3828515"/>
          </a:xfrm>
        </p:spPr>
        <p:txBody>
          <a:bodyPr>
            <a:normAutofit/>
          </a:bodyPr>
          <a:lstStyle/>
          <a:p>
            <a:pPr algn="l" rtl="0"/>
            <a:r>
              <a:rPr lang="en-US" sz="2400" dirty="0">
                <a:latin typeface="Alef" panose="00000500000000000000" pitchFamily="2" charset="-79"/>
                <a:cs typeface="Alef" panose="00000500000000000000" pitchFamily="2" charset="-79"/>
              </a:rPr>
              <a:t>Now that we know how to code categorical variables, </a:t>
            </a:r>
            <a:r>
              <a:rPr lang="en-US" sz="2400" b="1" dirty="0">
                <a:latin typeface="Alef" panose="00000500000000000000" pitchFamily="2" charset="-79"/>
                <a:cs typeface="Alef" panose="00000500000000000000" pitchFamily="2" charset="-79"/>
              </a:rPr>
              <a:t>we can use a regression instead of an ANOVA to test of an effect of even a single categorical variable</a:t>
            </a:r>
            <a:r>
              <a:rPr lang="en-US" sz="2400" dirty="0">
                <a:latin typeface="Alef" panose="00000500000000000000" pitchFamily="2" charset="-79"/>
                <a:cs typeface="Alef" panose="00000500000000000000" pitchFamily="2" charset="-79"/>
              </a:rPr>
              <a:t>.</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Cities and depression levels:</a:t>
            </a:r>
            <a:endParaRPr lang="en-US" sz="2000" dirty="0">
              <a:latin typeface="Alef" panose="00000500000000000000" pitchFamily="2" charset="-79"/>
              <a:cs typeface="Alef" panose="00000500000000000000" pitchFamily="2" charset="-79"/>
            </a:endParaRPr>
          </a:p>
          <a:p>
            <a:pPr algn="l" rtl="0"/>
            <a:endParaRPr lang="en-US" sz="2400" dirty="0">
              <a:latin typeface="Alef" panose="00000500000000000000" pitchFamily="2" charset="-79"/>
              <a:cs typeface="Alef" panose="00000500000000000000" pitchFamily="2" charset="-79"/>
            </a:endParaRPr>
          </a:p>
          <a:p>
            <a:pPr algn="l" rtl="0"/>
            <a:endParaRPr lang="en-US" sz="2000" dirty="0">
              <a:latin typeface="Alef" panose="00000500000000000000" pitchFamily="2" charset="-79"/>
              <a:cs typeface="Alef" panose="00000500000000000000" pitchFamily="2" charset="-79"/>
            </a:endParaRPr>
          </a:p>
        </p:txBody>
      </p:sp>
      <p:graphicFrame>
        <p:nvGraphicFramePr>
          <p:cNvPr id="4" name="Table 3">
            <a:extLst>
              <a:ext uri="{FF2B5EF4-FFF2-40B4-BE49-F238E27FC236}">
                <a16:creationId xmlns:a16="http://schemas.microsoft.com/office/drawing/2014/main" id="{635808FA-2E66-B198-7798-4FABA598F796}"/>
              </a:ext>
            </a:extLst>
          </p:cNvPr>
          <p:cNvGraphicFramePr>
            <a:graphicFrameLocks noGrp="1"/>
          </p:cNvGraphicFramePr>
          <p:nvPr>
            <p:extLst>
              <p:ext uri="{D42A27DB-BD31-4B8C-83A1-F6EECF244321}">
                <p14:modId xmlns:p14="http://schemas.microsoft.com/office/powerpoint/2010/main" val="1002153967"/>
              </p:ext>
            </p:extLst>
          </p:nvPr>
        </p:nvGraphicFramePr>
        <p:xfrm>
          <a:off x="3443558" y="3662356"/>
          <a:ext cx="5304884" cy="2103120"/>
        </p:xfrm>
        <a:graphic>
          <a:graphicData uri="http://schemas.openxmlformats.org/drawingml/2006/table">
            <a:tbl>
              <a:tblPr rtl="1" firstRow="1" firstCol="1" bandRow="1">
                <a:tableStyleId>{5940675A-B579-460E-94D1-54222C63F5DA}</a:tableStyleId>
              </a:tblPr>
              <a:tblGrid>
                <a:gridCol w="1326221">
                  <a:extLst>
                    <a:ext uri="{9D8B030D-6E8A-4147-A177-3AD203B41FA5}">
                      <a16:colId xmlns:a16="http://schemas.microsoft.com/office/drawing/2014/main" val="3440880534"/>
                    </a:ext>
                  </a:extLst>
                </a:gridCol>
                <a:gridCol w="1326221">
                  <a:extLst>
                    <a:ext uri="{9D8B030D-6E8A-4147-A177-3AD203B41FA5}">
                      <a16:colId xmlns:a16="http://schemas.microsoft.com/office/drawing/2014/main" val="3298256120"/>
                    </a:ext>
                  </a:extLst>
                </a:gridCol>
                <a:gridCol w="1326221">
                  <a:extLst>
                    <a:ext uri="{9D8B030D-6E8A-4147-A177-3AD203B41FA5}">
                      <a16:colId xmlns:a16="http://schemas.microsoft.com/office/drawing/2014/main" val="2898142570"/>
                    </a:ext>
                  </a:extLst>
                </a:gridCol>
                <a:gridCol w="1326221">
                  <a:extLst>
                    <a:ext uri="{9D8B030D-6E8A-4147-A177-3AD203B41FA5}">
                      <a16:colId xmlns:a16="http://schemas.microsoft.com/office/drawing/2014/main" val="3165879566"/>
                    </a:ext>
                  </a:extLst>
                </a:gridCol>
              </a:tblGrid>
              <a:tr h="274320">
                <a:tc>
                  <a:txBody>
                    <a:bodyPr/>
                    <a:lstStyle/>
                    <a:p>
                      <a:pPr marL="0" marR="0" algn="ctr" rtl="0">
                        <a:lnSpc>
                          <a:spcPct val="107000"/>
                        </a:lnSpc>
                        <a:spcBef>
                          <a:spcPts val="0"/>
                        </a:spcBef>
                        <a:spcAft>
                          <a:spcPts val="0"/>
                        </a:spcAft>
                      </a:pPr>
                      <a:r>
                        <a:rPr lang="en-US" sz="1200" b="1" dirty="0">
                          <a:effectLst/>
                        </a:rPr>
                        <a:t>Nashville (4)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0">
                        <a:lnSpc>
                          <a:spcPct val="107000"/>
                        </a:lnSpc>
                        <a:spcBef>
                          <a:spcPts val="0"/>
                        </a:spcBef>
                        <a:spcAft>
                          <a:spcPts val="0"/>
                        </a:spcAft>
                      </a:pPr>
                      <a:r>
                        <a:rPr lang="en-US" sz="1200" b="1" dirty="0">
                          <a:effectLst/>
                        </a:rPr>
                        <a:t>Seattle (3)</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0">
                        <a:lnSpc>
                          <a:spcPct val="107000"/>
                        </a:lnSpc>
                        <a:spcBef>
                          <a:spcPts val="0"/>
                        </a:spcBef>
                        <a:spcAft>
                          <a:spcPts val="0"/>
                        </a:spcAft>
                      </a:pPr>
                      <a:r>
                        <a:rPr lang="en-US" sz="1200" b="1" dirty="0">
                          <a:effectLst/>
                        </a:rPr>
                        <a:t>Los Angeles (2)</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rtl="0">
                        <a:lnSpc>
                          <a:spcPct val="107000"/>
                        </a:lnSpc>
                        <a:spcBef>
                          <a:spcPts val="0"/>
                        </a:spcBef>
                        <a:spcAft>
                          <a:spcPts val="0"/>
                        </a:spcAft>
                      </a:pPr>
                      <a:r>
                        <a:rPr lang="en-US" sz="1200" b="1" dirty="0">
                          <a:effectLst/>
                        </a:rPr>
                        <a:t>New York City (1)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863066511"/>
                  </a:ext>
                </a:extLst>
              </a:tr>
              <a:tr h="1828800">
                <a:tc>
                  <a:txBody>
                    <a:bodyPr/>
                    <a:lstStyle/>
                    <a:p>
                      <a:pPr marL="0" marR="0" algn="ctr" rtl="0">
                        <a:lnSpc>
                          <a:spcPct val="107000"/>
                        </a:lnSpc>
                        <a:spcBef>
                          <a:spcPts val="0"/>
                        </a:spcBef>
                        <a:spcAft>
                          <a:spcPts val="0"/>
                        </a:spcAft>
                      </a:pPr>
                      <a:r>
                        <a:rPr lang="he-IL" sz="1100" dirty="0">
                          <a:effectLst/>
                        </a:rPr>
                        <a:t>1</a:t>
                      </a:r>
                      <a:endParaRPr lang="en-US" sz="1100" dirty="0">
                        <a:effectLst/>
                      </a:endParaRPr>
                    </a:p>
                    <a:p>
                      <a:pPr marL="0" marR="0" algn="ctr" rtl="0">
                        <a:lnSpc>
                          <a:spcPct val="107000"/>
                        </a:lnSpc>
                        <a:spcBef>
                          <a:spcPts val="0"/>
                        </a:spcBef>
                        <a:spcAft>
                          <a:spcPts val="0"/>
                        </a:spcAft>
                      </a:pPr>
                      <a:r>
                        <a:rPr lang="he-IL" sz="1100" dirty="0">
                          <a:effectLst/>
                        </a:rPr>
                        <a:t>3</a:t>
                      </a:r>
                      <a:endParaRPr lang="en-US" sz="1100" dirty="0">
                        <a:effectLst/>
                      </a:endParaRPr>
                    </a:p>
                    <a:p>
                      <a:pPr marL="0" marR="0" algn="ctr" rtl="0">
                        <a:lnSpc>
                          <a:spcPct val="107000"/>
                        </a:lnSpc>
                        <a:spcBef>
                          <a:spcPts val="0"/>
                        </a:spcBef>
                        <a:spcAft>
                          <a:spcPts val="0"/>
                        </a:spcAft>
                      </a:pPr>
                      <a:r>
                        <a:rPr lang="he-IL" sz="1100" dirty="0">
                          <a:effectLst/>
                        </a:rPr>
                        <a:t>6</a:t>
                      </a:r>
                      <a:endParaRPr lang="en-US" sz="1100" dirty="0">
                        <a:effectLst/>
                      </a:endParaRPr>
                    </a:p>
                    <a:p>
                      <a:pPr marL="0" marR="0" algn="ctr" rtl="0">
                        <a:lnSpc>
                          <a:spcPct val="107000"/>
                        </a:lnSpc>
                        <a:spcBef>
                          <a:spcPts val="0"/>
                        </a:spcBef>
                        <a:spcAft>
                          <a:spcPts val="0"/>
                        </a:spcAft>
                      </a:pPr>
                      <a:r>
                        <a:rPr lang="he-IL" sz="1100" dirty="0">
                          <a:effectLst/>
                        </a:rPr>
                        <a:t>1</a:t>
                      </a:r>
                      <a:endParaRPr lang="en-US" sz="1100" dirty="0">
                        <a:effectLst/>
                      </a:endParaRPr>
                    </a:p>
                    <a:p>
                      <a:pPr marL="0" marR="0" algn="ctr" rtl="0">
                        <a:lnSpc>
                          <a:spcPct val="107000"/>
                        </a:lnSpc>
                        <a:spcBef>
                          <a:spcPts val="0"/>
                        </a:spcBef>
                        <a:spcAft>
                          <a:spcPts val="0"/>
                        </a:spcAft>
                      </a:pPr>
                      <a:r>
                        <a:rPr lang="he-IL" sz="1100" dirty="0">
                          <a:effectLst/>
                        </a:rPr>
                        <a:t>8</a:t>
                      </a:r>
                      <a:endParaRPr lang="en-US" sz="1100" dirty="0">
                        <a:effectLst/>
                      </a:endParaRPr>
                    </a:p>
                    <a:p>
                      <a:pPr marL="0" marR="0" algn="ctr" rtl="0">
                        <a:lnSpc>
                          <a:spcPct val="107000"/>
                        </a:lnSpc>
                        <a:spcBef>
                          <a:spcPts val="0"/>
                        </a:spcBef>
                        <a:spcAft>
                          <a:spcPts val="0"/>
                        </a:spcAft>
                      </a:pPr>
                      <a:r>
                        <a:rPr lang="he-IL" sz="1100" dirty="0">
                          <a:effectLst/>
                        </a:rPr>
                        <a:t>4</a:t>
                      </a:r>
                      <a:endParaRPr lang="en-US" sz="1100" dirty="0">
                        <a:effectLst/>
                      </a:endParaRPr>
                    </a:p>
                    <a:p>
                      <a:pPr marL="0" marR="0" algn="ctr" rtl="0">
                        <a:lnSpc>
                          <a:spcPct val="107000"/>
                        </a:lnSpc>
                        <a:spcBef>
                          <a:spcPts val="0"/>
                        </a:spcBef>
                        <a:spcAft>
                          <a:spcPts val="0"/>
                        </a:spcAft>
                      </a:pPr>
                      <a:r>
                        <a:rPr lang="he-IL" sz="1100" dirty="0">
                          <a:effectLst/>
                        </a:rPr>
                        <a:t>0</a:t>
                      </a:r>
                      <a:endParaRPr lang="en-US" sz="1100" dirty="0">
                        <a:effectLst/>
                      </a:endParaRPr>
                    </a:p>
                    <a:p>
                      <a:pPr marL="0" marR="0" algn="ctr" rtl="0">
                        <a:lnSpc>
                          <a:spcPct val="107000"/>
                        </a:lnSpc>
                        <a:spcBef>
                          <a:spcPts val="0"/>
                        </a:spcBef>
                        <a:spcAft>
                          <a:spcPts val="0"/>
                        </a:spcAft>
                      </a:pPr>
                      <a:r>
                        <a:rPr lang="he-IL" sz="1100" dirty="0">
                          <a:effectLst/>
                        </a:rPr>
                        <a:t>12</a:t>
                      </a:r>
                      <a:endParaRPr lang="en-US" sz="1100" dirty="0">
                        <a:effectLst/>
                      </a:endParaRPr>
                    </a:p>
                    <a:p>
                      <a:pPr marL="0" marR="0" algn="ctr" rtl="0">
                        <a:lnSpc>
                          <a:spcPct val="107000"/>
                        </a:lnSpc>
                        <a:spcBef>
                          <a:spcPts val="0"/>
                        </a:spcBef>
                        <a:spcAft>
                          <a:spcPts val="0"/>
                        </a:spcAft>
                      </a:pPr>
                      <a:r>
                        <a:rPr lang="he-IL" sz="1100" dirty="0">
                          <a:effectLst/>
                        </a:rPr>
                        <a:t>8</a:t>
                      </a:r>
                      <a:endParaRPr lang="en-US" sz="1100" dirty="0">
                        <a:effectLst/>
                      </a:endParaRPr>
                    </a:p>
                    <a:p>
                      <a:pPr marL="0" marR="0" algn="ctr" rtl="0">
                        <a:lnSpc>
                          <a:spcPct val="107000"/>
                        </a:lnSpc>
                        <a:spcBef>
                          <a:spcPts val="0"/>
                        </a:spcBef>
                        <a:spcAft>
                          <a:spcPts val="0"/>
                        </a:spcAft>
                      </a:pPr>
                      <a:r>
                        <a:rPr lang="he-IL" sz="1100" dirty="0">
                          <a:effectLst/>
                        </a:rPr>
                        <a:t>7</a:t>
                      </a:r>
                      <a:endParaRPr lang="en-US" sz="1100" dirty="0">
                        <a:effectLst/>
                      </a:endParaRPr>
                    </a:p>
                  </a:txBody>
                  <a:tcPr marL="68580" marR="68580" marT="0" marB="0"/>
                </a:tc>
                <a:tc>
                  <a:txBody>
                    <a:bodyPr/>
                    <a:lstStyle/>
                    <a:p>
                      <a:pPr marL="0" marR="0" algn="ctr" rtl="0">
                        <a:lnSpc>
                          <a:spcPct val="107000"/>
                        </a:lnSpc>
                        <a:spcBef>
                          <a:spcPts val="0"/>
                        </a:spcBef>
                        <a:spcAft>
                          <a:spcPts val="0"/>
                        </a:spcAft>
                      </a:pPr>
                      <a:r>
                        <a:rPr lang="he-IL" sz="1100" dirty="0">
                          <a:effectLst/>
                        </a:rPr>
                        <a:t>12 </a:t>
                      </a:r>
                      <a:endParaRPr lang="en-US" sz="1100" dirty="0">
                        <a:effectLst/>
                      </a:endParaRPr>
                    </a:p>
                    <a:p>
                      <a:pPr marL="0" marR="0" algn="ctr" rtl="0">
                        <a:lnSpc>
                          <a:spcPct val="107000"/>
                        </a:lnSpc>
                        <a:spcBef>
                          <a:spcPts val="0"/>
                        </a:spcBef>
                        <a:spcAft>
                          <a:spcPts val="0"/>
                        </a:spcAft>
                      </a:pPr>
                      <a:r>
                        <a:rPr lang="he-IL" sz="1100" dirty="0">
                          <a:effectLst/>
                        </a:rPr>
                        <a:t>14</a:t>
                      </a:r>
                      <a:endParaRPr lang="en-US" sz="1100" dirty="0">
                        <a:effectLst/>
                      </a:endParaRPr>
                    </a:p>
                    <a:p>
                      <a:pPr marL="0" marR="0" algn="ctr" rtl="0">
                        <a:lnSpc>
                          <a:spcPct val="107000"/>
                        </a:lnSpc>
                        <a:spcBef>
                          <a:spcPts val="0"/>
                        </a:spcBef>
                        <a:spcAft>
                          <a:spcPts val="0"/>
                        </a:spcAft>
                      </a:pPr>
                      <a:r>
                        <a:rPr lang="he-IL" sz="1100" dirty="0">
                          <a:effectLst/>
                        </a:rPr>
                        <a:t>4</a:t>
                      </a:r>
                      <a:endParaRPr lang="en-US" sz="1100" dirty="0">
                        <a:effectLst/>
                      </a:endParaRPr>
                    </a:p>
                    <a:p>
                      <a:pPr marL="0" marR="0" algn="ctr" rtl="0">
                        <a:lnSpc>
                          <a:spcPct val="107000"/>
                        </a:lnSpc>
                        <a:spcBef>
                          <a:spcPts val="0"/>
                        </a:spcBef>
                        <a:spcAft>
                          <a:spcPts val="0"/>
                        </a:spcAft>
                      </a:pPr>
                      <a:r>
                        <a:rPr lang="he-IL" sz="1100" dirty="0">
                          <a:effectLst/>
                        </a:rPr>
                        <a:t>10</a:t>
                      </a:r>
                      <a:endParaRPr lang="en-US" sz="1100" dirty="0">
                        <a:effectLst/>
                      </a:endParaRPr>
                    </a:p>
                    <a:p>
                      <a:pPr marL="0" marR="0" algn="ctr" rtl="0">
                        <a:lnSpc>
                          <a:spcPct val="107000"/>
                        </a:lnSpc>
                        <a:spcBef>
                          <a:spcPts val="0"/>
                        </a:spcBef>
                        <a:spcAft>
                          <a:spcPts val="0"/>
                        </a:spcAft>
                      </a:pPr>
                      <a:r>
                        <a:rPr lang="he-IL" sz="1100" dirty="0">
                          <a:effectLst/>
                        </a:rPr>
                        <a:t>15</a:t>
                      </a:r>
                      <a:endParaRPr lang="en-US" sz="1100" dirty="0">
                        <a:effectLst/>
                      </a:endParaRPr>
                    </a:p>
                    <a:p>
                      <a:pPr marL="0" marR="0" algn="ctr" rtl="0">
                        <a:lnSpc>
                          <a:spcPct val="107000"/>
                        </a:lnSpc>
                        <a:spcBef>
                          <a:spcPts val="0"/>
                        </a:spcBef>
                        <a:spcAft>
                          <a:spcPts val="0"/>
                        </a:spcAft>
                      </a:pPr>
                      <a:r>
                        <a:rPr lang="he-IL" sz="1100" dirty="0">
                          <a:effectLst/>
                        </a:rPr>
                        <a:t>8</a:t>
                      </a:r>
                      <a:endParaRPr lang="en-US" sz="1100" dirty="0">
                        <a:effectLst/>
                      </a:endParaRPr>
                    </a:p>
                    <a:p>
                      <a:pPr marL="0" marR="0" algn="ctr" rtl="0">
                        <a:lnSpc>
                          <a:spcPct val="107000"/>
                        </a:lnSpc>
                        <a:spcBef>
                          <a:spcPts val="0"/>
                        </a:spcBef>
                        <a:spcAft>
                          <a:spcPts val="0"/>
                        </a:spcAft>
                      </a:pPr>
                      <a:r>
                        <a:rPr lang="he-IL" sz="1100" dirty="0">
                          <a:effectLst/>
                        </a:rPr>
                        <a:t>7</a:t>
                      </a:r>
                      <a:endParaRPr lang="en-US" sz="1100" dirty="0">
                        <a:effectLst/>
                      </a:endParaRPr>
                    </a:p>
                    <a:p>
                      <a:pPr marL="0" marR="0" algn="ctr" rtl="0">
                        <a:lnSpc>
                          <a:spcPct val="107000"/>
                        </a:lnSpc>
                        <a:spcBef>
                          <a:spcPts val="0"/>
                        </a:spcBef>
                        <a:spcAft>
                          <a:spcPts val="0"/>
                        </a:spcAft>
                      </a:pPr>
                      <a:r>
                        <a:rPr lang="he-IL" sz="1100" dirty="0">
                          <a:effectLst/>
                        </a:rPr>
                        <a:t>5</a:t>
                      </a:r>
                      <a:endParaRPr lang="en-US" sz="1100" dirty="0">
                        <a:effectLst/>
                      </a:endParaRPr>
                    </a:p>
                    <a:p>
                      <a:pPr marL="0" marR="0" algn="ctr" rtl="0">
                        <a:lnSpc>
                          <a:spcPct val="107000"/>
                        </a:lnSpc>
                        <a:spcBef>
                          <a:spcPts val="0"/>
                        </a:spcBef>
                        <a:spcAft>
                          <a:spcPts val="0"/>
                        </a:spcAft>
                      </a:pPr>
                      <a:r>
                        <a:rPr lang="he-IL" sz="1100" dirty="0">
                          <a:effectLst/>
                        </a:rPr>
                        <a:t>9</a:t>
                      </a:r>
                      <a:endParaRPr lang="en-US" sz="1100" dirty="0">
                        <a:effectLst/>
                      </a:endParaRPr>
                    </a:p>
                    <a:p>
                      <a:pPr marL="0" marR="0" algn="ctr" rtl="0">
                        <a:lnSpc>
                          <a:spcPct val="107000"/>
                        </a:lnSpc>
                        <a:spcBef>
                          <a:spcPts val="0"/>
                        </a:spcBef>
                        <a:spcAft>
                          <a:spcPts val="0"/>
                        </a:spcAft>
                      </a:pPr>
                      <a:r>
                        <a:rPr lang="he-IL" sz="1100" dirty="0">
                          <a:effectLst/>
                        </a:rPr>
                        <a:t>16</a:t>
                      </a:r>
                      <a:endParaRPr lang="en-US" sz="1100" dirty="0">
                        <a:effectLst/>
                      </a:endParaRPr>
                    </a:p>
                  </a:txBody>
                  <a:tcPr marL="68580" marR="68580" marT="0" marB="0"/>
                </a:tc>
                <a:tc>
                  <a:txBody>
                    <a:bodyPr/>
                    <a:lstStyle/>
                    <a:p>
                      <a:pPr marL="0" marR="0" algn="ctr" rtl="0">
                        <a:lnSpc>
                          <a:spcPct val="107000"/>
                        </a:lnSpc>
                        <a:spcBef>
                          <a:spcPts val="0"/>
                        </a:spcBef>
                        <a:spcAft>
                          <a:spcPts val="0"/>
                        </a:spcAft>
                      </a:pPr>
                      <a:r>
                        <a:rPr lang="he-IL" sz="1100" dirty="0">
                          <a:effectLst/>
                        </a:rPr>
                        <a:t>3 </a:t>
                      </a:r>
                      <a:endParaRPr lang="en-US" sz="1100" dirty="0">
                        <a:effectLst/>
                      </a:endParaRPr>
                    </a:p>
                    <a:p>
                      <a:pPr marL="0" marR="0" algn="ctr" rtl="0">
                        <a:lnSpc>
                          <a:spcPct val="107000"/>
                        </a:lnSpc>
                        <a:spcBef>
                          <a:spcPts val="0"/>
                        </a:spcBef>
                        <a:spcAft>
                          <a:spcPts val="0"/>
                        </a:spcAft>
                      </a:pPr>
                      <a:r>
                        <a:rPr lang="he-IL" sz="1100" dirty="0">
                          <a:effectLst/>
                        </a:rPr>
                        <a:t>4</a:t>
                      </a:r>
                      <a:endParaRPr lang="en-US" sz="1100" dirty="0">
                        <a:effectLst/>
                      </a:endParaRPr>
                    </a:p>
                    <a:p>
                      <a:pPr marL="0" marR="0" algn="ctr" rtl="0">
                        <a:lnSpc>
                          <a:spcPct val="107000"/>
                        </a:lnSpc>
                        <a:spcBef>
                          <a:spcPts val="0"/>
                        </a:spcBef>
                        <a:spcAft>
                          <a:spcPts val="0"/>
                        </a:spcAft>
                      </a:pPr>
                      <a:r>
                        <a:rPr lang="he-IL" sz="1100" dirty="0">
                          <a:effectLst/>
                        </a:rPr>
                        <a:t>6</a:t>
                      </a:r>
                      <a:endParaRPr lang="en-US" sz="1100" dirty="0">
                        <a:effectLst/>
                      </a:endParaRPr>
                    </a:p>
                    <a:p>
                      <a:pPr marL="0" marR="0" algn="ctr" rtl="0">
                        <a:lnSpc>
                          <a:spcPct val="107000"/>
                        </a:lnSpc>
                        <a:spcBef>
                          <a:spcPts val="0"/>
                        </a:spcBef>
                        <a:spcAft>
                          <a:spcPts val="0"/>
                        </a:spcAft>
                      </a:pPr>
                      <a:r>
                        <a:rPr lang="he-IL" sz="1100" dirty="0">
                          <a:effectLst/>
                        </a:rPr>
                        <a:t>8</a:t>
                      </a:r>
                      <a:endParaRPr lang="en-US" sz="1100" dirty="0">
                        <a:effectLst/>
                      </a:endParaRPr>
                    </a:p>
                    <a:p>
                      <a:pPr marL="0" marR="0" algn="ctr" rtl="0">
                        <a:lnSpc>
                          <a:spcPct val="107000"/>
                        </a:lnSpc>
                        <a:spcBef>
                          <a:spcPts val="0"/>
                        </a:spcBef>
                        <a:spcAft>
                          <a:spcPts val="0"/>
                        </a:spcAft>
                      </a:pPr>
                      <a:r>
                        <a:rPr lang="he-IL" sz="1100" dirty="0">
                          <a:effectLst/>
                        </a:rPr>
                        <a:t>12</a:t>
                      </a:r>
                      <a:endParaRPr lang="en-US" sz="1100" dirty="0">
                        <a:effectLst/>
                      </a:endParaRPr>
                    </a:p>
                    <a:p>
                      <a:pPr marL="0" marR="0" algn="ctr" rtl="0">
                        <a:lnSpc>
                          <a:spcPct val="107000"/>
                        </a:lnSpc>
                        <a:spcBef>
                          <a:spcPts val="0"/>
                        </a:spcBef>
                        <a:spcAft>
                          <a:spcPts val="0"/>
                        </a:spcAft>
                      </a:pPr>
                      <a:r>
                        <a:rPr lang="he-IL" sz="1100" dirty="0">
                          <a:effectLst/>
                        </a:rPr>
                        <a:t>14</a:t>
                      </a:r>
                      <a:endParaRPr lang="en-US" sz="1100" dirty="0">
                        <a:effectLst/>
                      </a:endParaRPr>
                    </a:p>
                    <a:p>
                      <a:pPr marL="0" marR="0" algn="ctr" rtl="0">
                        <a:lnSpc>
                          <a:spcPct val="107000"/>
                        </a:lnSpc>
                        <a:spcBef>
                          <a:spcPts val="0"/>
                        </a:spcBef>
                        <a:spcAft>
                          <a:spcPts val="0"/>
                        </a:spcAft>
                      </a:pPr>
                      <a:r>
                        <a:rPr lang="he-IL" sz="1100" dirty="0">
                          <a:effectLst/>
                        </a:rPr>
                        <a:t>5</a:t>
                      </a:r>
                      <a:endParaRPr lang="en-US" sz="1100" dirty="0">
                        <a:effectLst/>
                      </a:endParaRPr>
                    </a:p>
                    <a:p>
                      <a:pPr marL="0" marR="0" algn="ctr" rtl="0">
                        <a:lnSpc>
                          <a:spcPct val="107000"/>
                        </a:lnSpc>
                        <a:spcBef>
                          <a:spcPts val="0"/>
                        </a:spcBef>
                        <a:spcAft>
                          <a:spcPts val="0"/>
                        </a:spcAft>
                      </a:pPr>
                      <a:r>
                        <a:rPr lang="he-IL" sz="1100" dirty="0">
                          <a:effectLst/>
                        </a:rPr>
                        <a:t>9</a:t>
                      </a:r>
                      <a:endParaRPr lang="en-US" sz="1100" dirty="0">
                        <a:effectLst/>
                      </a:endParaRPr>
                    </a:p>
                    <a:p>
                      <a:pPr marL="0" marR="0" algn="ctr" rtl="0">
                        <a:lnSpc>
                          <a:spcPct val="107000"/>
                        </a:lnSpc>
                        <a:spcBef>
                          <a:spcPts val="0"/>
                        </a:spcBef>
                        <a:spcAft>
                          <a:spcPts val="0"/>
                        </a:spcAft>
                      </a:pPr>
                      <a:r>
                        <a:rPr lang="he-IL" sz="1100" dirty="0">
                          <a:effectLst/>
                        </a:rPr>
                        <a:t>6</a:t>
                      </a:r>
                      <a:endParaRPr lang="en-US" sz="1100" dirty="0">
                        <a:effectLst/>
                      </a:endParaRPr>
                    </a:p>
                    <a:p>
                      <a:pPr marL="0" marR="0" algn="ctr" rtl="0">
                        <a:lnSpc>
                          <a:spcPct val="107000"/>
                        </a:lnSpc>
                        <a:spcBef>
                          <a:spcPts val="0"/>
                        </a:spcBef>
                        <a:spcAft>
                          <a:spcPts val="0"/>
                        </a:spcAft>
                      </a:pPr>
                      <a:r>
                        <a:rPr lang="he-IL" sz="1100" dirty="0">
                          <a:effectLst/>
                        </a:rPr>
                        <a:t>3</a:t>
                      </a:r>
                      <a:endParaRPr lang="en-US" sz="1100" dirty="0">
                        <a:effectLst/>
                      </a:endParaRPr>
                    </a:p>
                  </a:txBody>
                  <a:tcPr marL="68580" marR="68580" marT="0" marB="0"/>
                </a:tc>
                <a:tc>
                  <a:txBody>
                    <a:bodyPr/>
                    <a:lstStyle/>
                    <a:p>
                      <a:pPr marL="0" marR="0" algn="ctr" rtl="0">
                        <a:lnSpc>
                          <a:spcPct val="107000"/>
                        </a:lnSpc>
                        <a:spcBef>
                          <a:spcPts val="0"/>
                        </a:spcBef>
                        <a:spcAft>
                          <a:spcPts val="0"/>
                        </a:spcAft>
                      </a:pPr>
                      <a:r>
                        <a:rPr lang="he-IL" sz="1100" dirty="0">
                          <a:effectLst/>
                        </a:rPr>
                        <a:t>6 </a:t>
                      </a:r>
                      <a:endParaRPr lang="en-US" sz="1100" dirty="0">
                        <a:effectLst/>
                      </a:endParaRPr>
                    </a:p>
                    <a:p>
                      <a:pPr marL="0" marR="0" algn="ctr" rtl="0">
                        <a:lnSpc>
                          <a:spcPct val="107000"/>
                        </a:lnSpc>
                        <a:spcBef>
                          <a:spcPts val="0"/>
                        </a:spcBef>
                        <a:spcAft>
                          <a:spcPts val="0"/>
                        </a:spcAft>
                      </a:pPr>
                      <a:r>
                        <a:rPr lang="he-IL" sz="1100" dirty="0">
                          <a:effectLst/>
                        </a:rPr>
                        <a:t>7</a:t>
                      </a:r>
                      <a:endParaRPr lang="en-US" sz="1100" dirty="0">
                        <a:effectLst/>
                      </a:endParaRPr>
                    </a:p>
                    <a:p>
                      <a:pPr marL="0" marR="0" algn="ctr" rtl="0">
                        <a:lnSpc>
                          <a:spcPct val="107000"/>
                        </a:lnSpc>
                        <a:spcBef>
                          <a:spcPts val="0"/>
                        </a:spcBef>
                        <a:spcAft>
                          <a:spcPts val="0"/>
                        </a:spcAft>
                      </a:pPr>
                      <a:r>
                        <a:rPr lang="he-IL" sz="1100" dirty="0">
                          <a:effectLst/>
                        </a:rPr>
                        <a:t>11</a:t>
                      </a:r>
                      <a:endParaRPr lang="en-US" sz="1100" dirty="0">
                        <a:effectLst/>
                      </a:endParaRPr>
                    </a:p>
                    <a:p>
                      <a:pPr marL="0" marR="0" algn="ctr" rtl="0">
                        <a:lnSpc>
                          <a:spcPct val="107000"/>
                        </a:lnSpc>
                        <a:spcBef>
                          <a:spcPts val="0"/>
                        </a:spcBef>
                        <a:spcAft>
                          <a:spcPts val="0"/>
                        </a:spcAft>
                      </a:pPr>
                      <a:r>
                        <a:rPr lang="he-IL" sz="1100" dirty="0">
                          <a:effectLst/>
                        </a:rPr>
                        <a:t>12</a:t>
                      </a:r>
                      <a:endParaRPr lang="en-US" sz="1100" dirty="0">
                        <a:effectLst/>
                      </a:endParaRPr>
                    </a:p>
                    <a:p>
                      <a:pPr marL="0" marR="0" algn="ctr" rtl="0">
                        <a:lnSpc>
                          <a:spcPct val="107000"/>
                        </a:lnSpc>
                        <a:spcBef>
                          <a:spcPts val="0"/>
                        </a:spcBef>
                        <a:spcAft>
                          <a:spcPts val="0"/>
                        </a:spcAft>
                      </a:pPr>
                      <a:r>
                        <a:rPr lang="he-IL" sz="1100" dirty="0">
                          <a:effectLst/>
                        </a:rPr>
                        <a:t>7</a:t>
                      </a:r>
                      <a:endParaRPr lang="en-US" sz="1100" dirty="0">
                        <a:effectLst/>
                      </a:endParaRPr>
                    </a:p>
                    <a:p>
                      <a:pPr marL="0" marR="0" algn="ctr" rtl="0">
                        <a:lnSpc>
                          <a:spcPct val="107000"/>
                        </a:lnSpc>
                        <a:spcBef>
                          <a:spcPts val="0"/>
                        </a:spcBef>
                        <a:spcAft>
                          <a:spcPts val="0"/>
                        </a:spcAft>
                      </a:pPr>
                      <a:r>
                        <a:rPr lang="he-IL" sz="1100" dirty="0">
                          <a:effectLst/>
                        </a:rPr>
                        <a:t>9</a:t>
                      </a:r>
                      <a:endParaRPr lang="en-US" sz="1100" dirty="0">
                        <a:effectLst/>
                      </a:endParaRPr>
                    </a:p>
                    <a:p>
                      <a:pPr marL="0" marR="0" algn="ctr" rtl="0">
                        <a:lnSpc>
                          <a:spcPct val="107000"/>
                        </a:lnSpc>
                        <a:spcBef>
                          <a:spcPts val="0"/>
                        </a:spcBef>
                        <a:spcAft>
                          <a:spcPts val="0"/>
                        </a:spcAft>
                      </a:pPr>
                      <a:r>
                        <a:rPr lang="he-IL" sz="1100" dirty="0">
                          <a:effectLst/>
                        </a:rPr>
                        <a:t>13</a:t>
                      </a:r>
                      <a:endParaRPr lang="en-US" sz="1100" dirty="0">
                        <a:effectLst/>
                      </a:endParaRPr>
                    </a:p>
                    <a:p>
                      <a:pPr marL="0" marR="0" algn="ctr" rtl="0">
                        <a:lnSpc>
                          <a:spcPct val="107000"/>
                        </a:lnSpc>
                        <a:spcBef>
                          <a:spcPts val="0"/>
                        </a:spcBef>
                        <a:spcAft>
                          <a:spcPts val="0"/>
                        </a:spcAft>
                      </a:pPr>
                      <a:r>
                        <a:rPr lang="he-IL" sz="1100" dirty="0">
                          <a:effectLst/>
                        </a:rPr>
                        <a:t>4</a:t>
                      </a:r>
                      <a:endParaRPr lang="en-US" sz="1100" dirty="0">
                        <a:effectLst/>
                      </a:endParaRPr>
                    </a:p>
                    <a:p>
                      <a:pPr marL="0" marR="0" algn="ctr" rtl="0">
                        <a:lnSpc>
                          <a:spcPct val="107000"/>
                        </a:lnSpc>
                        <a:spcBef>
                          <a:spcPts val="0"/>
                        </a:spcBef>
                        <a:spcAft>
                          <a:spcPts val="0"/>
                        </a:spcAft>
                      </a:pPr>
                      <a:r>
                        <a:rPr lang="he-IL" sz="1100" dirty="0">
                          <a:effectLst/>
                        </a:rPr>
                        <a:t>18</a:t>
                      </a:r>
                      <a:endParaRPr lang="en-US" sz="1100" dirty="0">
                        <a:effectLst/>
                      </a:endParaRPr>
                    </a:p>
                    <a:p>
                      <a:pPr marL="0" marR="0" algn="ctr" rtl="0">
                        <a:lnSpc>
                          <a:spcPct val="107000"/>
                        </a:lnSpc>
                        <a:spcBef>
                          <a:spcPts val="0"/>
                        </a:spcBef>
                        <a:spcAft>
                          <a:spcPts val="0"/>
                        </a:spcAft>
                      </a:pPr>
                      <a:r>
                        <a:rPr lang="he-IL" sz="1100" dirty="0">
                          <a:effectLst/>
                        </a:rPr>
                        <a:t>3</a:t>
                      </a:r>
                      <a:endParaRPr lang="en-US" sz="1100" dirty="0">
                        <a:effectLst/>
                      </a:endParaRPr>
                    </a:p>
                  </a:txBody>
                  <a:tcPr marL="68580" marR="68580" marT="0" marB="0"/>
                </a:tc>
                <a:extLst>
                  <a:ext uri="{0D108BD9-81ED-4DB2-BD59-A6C34878D82A}">
                    <a16:rowId xmlns:a16="http://schemas.microsoft.com/office/drawing/2014/main" val="2808181995"/>
                  </a:ext>
                </a:extLst>
              </a:tr>
            </a:tbl>
          </a:graphicData>
        </a:graphic>
      </p:graphicFrame>
    </p:spTree>
    <p:extLst>
      <p:ext uri="{BB962C8B-B14F-4D97-AF65-F5344CB8AC3E}">
        <p14:creationId xmlns:p14="http://schemas.microsoft.com/office/powerpoint/2010/main" val="301211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73592"/>
            <a:ext cx="11211560" cy="1325563"/>
          </a:xfrm>
        </p:spPr>
        <p:txBody>
          <a:bodyPr>
            <a:normAutofit/>
          </a:bodyPr>
          <a:lstStyle/>
          <a:p>
            <a:pPr algn="l" rtl="0"/>
            <a:r>
              <a:rPr lang="en-US" sz="3400" b="1" dirty="0">
                <a:latin typeface="Alef" panose="00000500000000000000" pitchFamily="2" charset="-79"/>
                <a:cs typeface="Alef" panose="00000500000000000000" pitchFamily="2" charset="-79"/>
              </a:rPr>
              <a:t>Regression, ANOVA, and the General Linear Model</a:t>
            </a:r>
            <a:endParaRPr lang="he-IL" sz="3400" dirty="0">
              <a:latin typeface="Alef" panose="00000500000000000000" pitchFamily="2" charset="-79"/>
              <a:cs typeface="Alef" panose="00000500000000000000" pitchFamily="2" charset="-79"/>
            </a:endParaRPr>
          </a:p>
        </p:txBody>
      </p:sp>
      <p:sp>
        <p:nvSpPr>
          <p:cNvPr id="5" name="Content Placeholder 2">
            <a:extLst>
              <a:ext uri="{FF2B5EF4-FFF2-40B4-BE49-F238E27FC236}">
                <a16:creationId xmlns:a16="http://schemas.microsoft.com/office/drawing/2014/main" id="{08D01178-6566-7FAE-F8FA-E6645A9FB025}"/>
              </a:ext>
            </a:extLst>
          </p:cNvPr>
          <p:cNvSpPr>
            <a:spLocks noGrp="1"/>
          </p:cNvSpPr>
          <p:nvPr>
            <p:ph idx="1"/>
          </p:nvPr>
        </p:nvSpPr>
        <p:spPr>
          <a:xfrm>
            <a:off x="187926" y="1239141"/>
            <a:ext cx="11639453" cy="589659"/>
          </a:xfrm>
        </p:spPr>
        <p:txBody>
          <a:bodyPr>
            <a:normAutofit/>
          </a:bodyPr>
          <a:lstStyle/>
          <a:p>
            <a:pPr marL="0" indent="0" algn="l" rtl="0">
              <a:buNone/>
            </a:pPr>
            <a:r>
              <a:rPr lang="en-US" sz="2000" b="1" dirty="0">
                <a:latin typeface="Alef" panose="00000500000000000000" pitchFamily="2" charset="-79"/>
                <a:cs typeface="Alef" panose="00000500000000000000" pitchFamily="2" charset="-79"/>
              </a:rPr>
              <a:t>Coding the variable “city”, and running a simple linear regression + model comparison</a:t>
            </a:r>
          </a:p>
          <a:p>
            <a:pPr marL="0" indent="0" algn="l" rtl="0">
              <a:buNone/>
            </a:pPr>
            <a:endParaRPr lang="en-US" sz="2000" dirty="0">
              <a:latin typeface="Alef" panose="00000500000000000000" pitchFamily="2" charset="-79"/>
              <a:cs typeface="Alef" panose="00000500000000000000" pitchFamily="2" charset="-79"/>
            </a:endParaRPr>
          </a:p>
          <a:p>
            <a:pPr algn="l" rtl="0"/>
            <a:endParaRPr lang="en-US" sz="2400" dirty="0">
              <a:latin typeface="Alef" panose="00000500000000000000" pitchFamily="2" charset="-79"/>
              <a:cs typeface="Alef" panose="00000500000000000000" pitchFamily="2" charset="-79"/>
            </a:endParaRPr>
          </a:p>
          <a:p>
            <a:pPr algn="l" rtl="0"/>
            <a:endParaRPr lang="en-US" sz="2000" dirty="0">
              <a:latin typeface="Alef" panose="00000500000000000000" pitchFamily="2" charset="-79"/>
              <a:cs typeface="Alef" panose="00000500000000000000" pitchFamily="2" charset="-79"/>
            </a:endParaRPr>
          </a:p>
        </p:txBody>
      </p:sp>
      <p:pic>
        <p:nvPicPr>
          <p:cNvPr id="10" name="Picture 9">
            <a:extLst>
              <a:ext uri="{FF2B5EF4-FFF2-40B4-BE49-F238E27FC236}">
                <a16:creationId xmlns:a16="http://schemas.microsoft.com/office/drawing/2014/main" id="{51AB33FC-11B3-62A1-2987-97FC0AB41ACB}"/>
              </a:ext>
            </a:extLst>
          </p:cNvPr>
          <p:cNvPicPr>
            <a:picLocks noChangeAspect="1"/>
          </p:cNvPicPr>
          <p:nvPr/>
        </p:nvPicPr>
        <p:blipFill rotWithShape="1">
          <a:blip r:embed="rId3"/>
          <a:srcRect t="54277" r="46381" b="7608"/>
          <a:stretch/>
        </p:blipFill>
        <p:spPr>
          <a:xfrm>
            <a:off x="3259575" y="1674473"/>
            <a:ext cx="5953312" cy="2644924"/>
          </a:xfrm>
          <a:prstGeom prst="rect">
            <a:avLst/>
          </a:prstGeom>
        </p:spPr>
      </p:pic>
      <p:sp>
        <p:nvSpPr>
          <p:cNvPr id="11" name="Content Placeholder 2">
            <a:extLst>
              <a:ext uri="{FF2B5EF4-FFF2-40B4-BE49-F238E27FC236}">
                <a16:creationId xmlns:a16="http://schemas.microsoft.com/office/drawing/2014/main" id="{51CBFF0B-3A33-174B-1F22-97E4D939EB16}"/>
              </a:ext>
            </a:extLst>
          </p:cNvPr>
          <p:cNvSpPr txBox="1">
            <a:spLocks/>
          </p:cNvSpPr>
          <p:nvPr/>
        </p:nvSpPr>
        <p:spPr>
          <a:xfrm>
            <a:off x="158189" y="4518304"/>
            <a:ext cx="11639453" cy="589659"/>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sz="2000" b="1" dirty="0">
                <a:latin typeface="Alef" panose="00000500000000000000" pitchFamily="2" charset="-79"/>
                <a:cs typeface="Alef" panose="00000500000000000000" pitchFamily="2" charset="-79"/>
              </a:rPr>
              <a:t>Equivalent to a one-way ANOVA: </a:t>
            </a:r>
          </a:p>
          <a:p>
            <a:pPr marL="0" indent="0" algn="l" rtl="0">
              <a:buFont typeface="Arial" panose="020B0604020202020204" pitchFamily="34" charset="0"/>
              <a:buNone/>
            </a:pPr>
            <a:endParaRPr lang="en-US" sz="2000" dirty="0">
              <a:latin typeface="Alef" panose="00000500000000000000" pitchFamily="2" charset="-79"/>
              <a:cs typeface="Alef" panose="00000500000000000000" pitchFamily="2" charset="-79"/>
            </a:endParaRPr>
          </a:p>
          <a:p>
            <a:pPr algn="l" rtl="0"/>
            <a:endParaRPr lang="en-US" sz="2400" dirty="0">
              <a:latin typeface="Alef" panose="00000500000000000000" pitchFamily="2" charset="-79"/>
              <a:cs typeface="Alef" panose="00000500000000000000" pitchFamily="2" charset="-79"/>
            </a:endParaRPr>
          </a:p>
          <a:p>
            <a:pPr algn="l" rtl="0"/>
            <a:endParaRPr lang="en-US" sz="2000" dirty="0">
              <a:latin typeface="Alef" panose="00000500000000000000" pitchFamily="2" charset="-79"/>
              <a:cs typeface="Alef" panose="00000500000000000000" pitchFamily="2" charset="-79"/>
            </a:endParaRPr>
          </a:p>
        </p:txBody>
      </p:sp>
      <p:pic>
        <p:nvPicPr>
          <p:cNvPr id="13" name="Picture 12">
            <a:extLst>
              <a:ext uri="{FF2B5EF4-FFF2-40B4-BE49-F238E27FC236}">
                <a16:creationId xmlns:a16="http://schemas.microsoft.com/office/drawing/2014/main" id="{9A5F9DDA-9FC9-80CB-1E4E-0A922EEA32E7}"/>
              </a:ext>
            </a:extLst>
          </p:cNvPr>
          <p:cNvPicPr>
            <a:picLocks noChangeAspect="1"/>
          </p:cNvPicPr>
          <p:nvPr/>
        </p:nvPicPr>
        <p:blipFill rotWithShape="1">
          <a:blip r:embed="rId4"/>
          <a:srcRect t="77882" r="56879" b="7414"/>
          <a:stretch/>
        </p:blipFill>
        <p:spPr>
          <a:xfrm>
            <a:off x="3259575" y="5306870"/>
            <a:ext cx="4731521" cy="1008405"/>
          </a:xfrm>
          <a:prstGeom prst="rect">
            <a:avLst/>
          </a:prstGeom>
        </p:spPr>
      </p:pic>
    </p:spTree>
    <p:extLst>
      <p:ext uri="{BB962C8B-B14F-4D97-AF65-F5344CB8AC3E}">
        <p14:creationId xmlns:p14="http://schemas.microsoft.com/office/powerpoint/2010/main" val="306945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73592"/>
            <a:ext cx="11211560" cy="1325563"/>
          </a:xfrm>
        </p:spPr>
        <p:txBody>
          <a:bodyPr>
            <a:normAutofit/>
          </a:bodyPr>
          <a:lstStyle/>
          <a:p>
            <a:pPr algn="l" rtl="0"/>
            <a:r>
              <a:rPr lang="en-US" sz="3400" b="1" dirty="0">
                <a:latin typeface="Alef" panose="00000500000000000000" pitchFamily="2" charset="-79"/>
                <a:cs typeface="Alef" panose="00000500000000000000" pitchFamily="2" charset="-79"/>
              </a:rPr>
              <a:t>The reason? </a:t>
            </a:r>
            <a:r>
              <a:rPr lang="en-US" sz="3400" dirty="0">
                <a:latin typeface="Alef" panose="00000500000000000000" pitchFamily="2" charset="-79"/>
                <a:cs typeface="Alef" panose="00000500000000000000" pitchFamily="2" charset="-79"/>
              </a:rPr>
              <a:t>Regression and ANOVA are both based on the General Linear Model (GLM) principles </a:t>
            </a:r>
            <a:endParaRPr lang="he-IL" sz="3400" dirty="0">
              <a:latin typeface="Alef" panose="00000500000000000000" pitchFamily="2" charset="-79"/>
              <a:cs typeface="Alef" panose="00000500000000000000" pitchFamily="2" charset="-79"/>
            </a:endParaRPr>
          </a:p>
        </p:txBody>
      </p:sp>
      <p:sp>
        <p:nvSpPr>
          <p:cNvPr id="11" name="Content Placeholder 2">
            <a:extLst>
              <a:ext uri="{FF2B5EF4-FFF2-40B4-BE49-F238E27FC236}">
                <a16:creationId xmlns:a16="http://schemas.microsoft.com/office/drawing/2014/main" id="{51CBFF0B-3A33-174B-1F22-97E4D939EB16}"/>
              </a:ext>
            </a:extLst>
          </p:cNvPr>
          <p:cNvSpPr txBox="1">
            <a:spLocks/>
          </p:cNvSpPr>
          <p:nvPr/>
        </p:nvSpPr>
        <p:spPr>
          <a:xfrm>
            <a:off x="276273" y="1608992"/>
            <a:ext cx="11639453" cy="4774716"/>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sz="2400" dirty="0">
                <a:latin typeface="Alef" panose="00000500000000000000" pitchFamily="2" charset="-79"/>
                <a:cs typeface="Alef" panose="00000500000000000000" pitchFamily="2" charset="-79"/>
              </a:rPr>
              <a:t>In both approaches, </a:t>
            </a:r>
            <a:r>
              <a:rPr lang="en-US" sz="2400" b="1" dirty="0">
                <a:latin typeface="Alef" panose="00000500000000000000" pitchFamily="2" charset="-79"/>
                <a:cs typeface="Alef" panose="00000500000000000000" pitchFamily="2" charset="-79"/>
              </a:rPr>
              <a:t>we dissect the total sum square errors to </a:t>
            </a:r>
            <a:r>
              <a:rPr lang="en-US" sz="2400" b="1" u="sng" dirty="0">
                <a:latin typeface="Alef" panose="00000500000000000000" pitchFamily="2" charset="-79"/>
                <a:cs typeface="Alef" panose="00000500000000000000" pitchFamily="2" charset="-79"/>
              </a:rPr>
              <a:t>systematic</a:t>
            </a:r>
            <a:r>
              <a:rPr lang="en-US" sz="2400" b="1" dirty="0">
                <a:latin typeface="Alef" panose="00000500000000000000" pitchFamily="2" charset="-79"/>
                <a:cs typeface="Alef" panose="00000500000000000000" pitchFamily="2" charset="-79"/>
              </a:rPr>
              <a:t> </a:t>
            </a:r>
            <a:r>
              <a:rPr lang="en-US" sz="2400" dirty="0">
                <a:latin typeface="Alef" panose="00000500000000000000" pitchFamily="2" charset="-79"/>
                <a:cs typeface="Alef" panose="00000500000000000000" pitchFamily="2" charset="-79"/>
              </a:rPr>
              <a:t>(“between”, “regression”)</a:t>
            </a:r>
            <a:r>
              <a:rPr lang="en-US" sz="2400" b="1" dirty="0">
                <a:latin typeface="Alef" panose="00000500000000000000" pitchFamily="2" charset="-79"/>
                <a:cs typeface="Alef" panose="00000500000000000000" pitchFamily="2" charset="-79"/>
              </a:rPr>
              <a:t> and </a:t>
            </a:r>
            <a:r>
              <a:rPr lang="en-US" sz="2400" b="1" u="sng" dirty="0">
                <a:latin typeface="Alef" panose="00000500000000000000" pitchFamily="2" charset="-79"/>
                <a:cs typeface="Alef" panose="00000500000000000000" pitchFamily="2" charset="-79"/>
              </a:rPr>
              <a:t>random</a:t>
            </a:r>
            <a:r>
              <a:rPr lang="en-US" sz="2400" b="1" dirty="0">
                <a:latin typeface="Alef" panose="00000500000000000000" pitchFamily="2" charset="-79"/>
                <a:cs typeface="Alef" panose="00000500000000000000" pitchFamily="2" charset="-79"/>
              </a:rPr>
              <a:t> </a:t>
            </a:r>
            <a:r>
              <a:rPr lang="en-US" sz="2400" dirty="0">
                <a:latin typeface="Alef" panose="00000500000000000000" pitchFamily="2" charset="-79"/>
                <a:cs typeface="Alef" panose="00000500000000000000" pitchFamily="2" charset="-79"/>
              </a:rPr>
              <a:t>(“within”, “error”)</a:t>
            </a:r>
            <a:r>
              <a:rPr lang="en-US" sz="2400" b="1" dirty="0">
                <a:latin typeface="Alef" panose="00000500000000000000" pitchFamily="2" charset="-79"/>
                <a:cs typeface="Alef" panose="00000500000000000000" pitchFamily="2" charset="-79"/>
              </a:rPr>
              <a:t> components. In the case of a single categorical predictor, these are the same thing!</a:t>
            </a:r>
          </a:p>
          <a:p>
            <a:pPr algn="l" rtl="0"/>
            <a:endParaRPr lang="en-US" sz="2400" b="1"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In Regression: </a:t>
            </a:r>
          </a:p>
          <a:p>
            <a:pPr algn="l" rtl="0"/>
            <a:endParaRPr lang="en-US" sz="2400" b="1" dirty="0">
              <a:latin typeface="Alef" panose="00000500000000000000" pitchFamily="2" charset="-79"/>
              <a:cs typeface="Alef" panose="00000500000000000000" pitchFamily="2" charset="-79"/>
            </a:endParaRPr>
          </a:p>
          <a:p>
            <a:pPr algn="l" rtl="0"/>
            <a:endParaRPr lang="en-US" sz="2400" dirty="0">
              <a:latin typeface="Alef" panose="00000500000000000000" pitchFamily="2" charset="-79"/>
              <a:cs typeface="Alef" panose="00000500000000000000" pitchFamily="2" charset="-79"/>
            </a:endParaRP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In ANOVA:</a:t>
            </a:r>
          </a:p>
          <a:p>
            <a:pPr marL="0" indent="0" algn="l" rtl="0">
              <a:buNone/>
            </a:pPr>
            <a:endParaRPr lang="en-US" sz="2400" dirty="0">
              <a:latin typeface="Alef" panose="00000500000000000000" pitchFamily="2" charset="-79"/>
              <a:cs typeface="Alef" panose="00000500000000000000" pitchFamily="2" charset="-79"/>
            </a:endParaRPr>
          </a:p>
          <a:p>
            <a:pPr algn="l" rtl="0"/>
            <a:endParaRPr lang="en-US" sz="2400" dirty="0">
              <a:latin typeface="Alef" panose="00000500000000000000" pitchFamily="2" charset="-79"/>
              <a:cs typeface="Alef" panose="00000500000000000000" pitchFamily="2" charset="-79"/>
            </a:endParaRPr>
          </a:p>
          <a:p>
            <a:pPr algn="l" rtl="0"/>
            <a:endParaRPr lang="en-US" sz="2400"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a:p>
            <a:pPr algn="l" rtl="0"/>
            <a:endParaRPr lang="en-US" sz="24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9" name="Object 8">
                <a:extLst>
                  <a:ext uri="{FF2B5EF4-FFF2-40B4-BE49-F238E27FC236}">
                    <a16:creationId xmlns:a16="http://schemas.microsoft.com/office/drawing/2014/main" id="{5C210BC1-B77B-61C5-288E-B579C36F660E}"/>
                  </a:ext>
                </a:extLst>
              </p:cNvPr>
              <p:cNvSpPr txBox="1"/>
              <p:nvPr/>
            </p:nvSpPr>
            <p:spPr bwMode="auto">
              <a:xfrm>
                <a:off x="3704990" y="4925258"/>
                <a:ext cx="6345638" cy="806450"/>
              </a:xfrm>
              <a:prstGeom prst="rect">
                <a:avLst/>
              </a:prstGeom>
              <a:noFill/>
            </p:spPr>
            <p:txBody>
              <a:bodyPr>
                <a:normAutofit fontScale="85000" lnSpcReduction="10000"/>
              </a:bodyPr>
              <a:lstStyle/>
              <a:p>
                <a:pPr/>
                <a14:m>
                  <m:oMathPara xmlns:m="http://schemas.openxmlformats.org/officeDocument/2006/math">
                    <m:oMathParaPr>
                      <m:jc m:val="left"/>
                    </m:oMathParaPr>
                    <m:oMath xmlns:m="http://schemas.openxmlformats.org/officeDocument/2006/math">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𝑘</m:t>
                          </m:r>
                        </m:sup>
                        <m:e>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sub>
                            <m: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𝑗</m:t>
                                  </m:r>
                                </m:sub>
                              </m:sSub>
                            </m:sup>
                            <m:e>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𝑥</m:t>
                                  </m:r>
                                </m:e>
                              </m:acc>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e>
                          </m:nary>
                        </m:e>
                      </m:nary>
                      <m:r>
                        <a:rPr lang="en-US" i="1">
                          <a:solidFill>
                            <a:srgbClr val="000000"/>
                          </a:solidFill>
                          <a:latin typeface="Cambria Math" panose="02040503050406030204" pitchFamily="18" charset="0"/>
                        </a:rPr>
                        <m:t>=</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𝑘</m:t>
                          </m:r>
                        </m:sup>
                        <m:e>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sub>
                            <m:sup>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𝑗</m:t>
                                  </m:r>
                                </m:sub>
                              </m:sSub>
                            </m:sup>
                            <m:e>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𝑥</m:t>
                                      </m:r>
                                    </m:e>
                                  </m:acc>
                                </m:e>
                                <m:sub>
                                  <m:r>
                                    <a:rPr lang="en-US" i="1">
                                      <a:solidFill>
                                        <a:srgbClr val="000000"/>
                                      </a:solidFill>
                                      <a:latin typeface="Cambria Math" panose="02040503050406030204" pitchFamily="18" charset="0"/>
                                    </a:rPr>
                                    <m:t>𝑗</m:t>
                                  </m:r>
                                </m:sub>
                              </m:sSub>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r>
                                <a:rPr lang="en-US" i="1">
                                  <a:solidFill>
                                    <a:srgbClr val="000000"/>
                                  </a:solidFill>
                                  <a:latin typeface="Cambria Math" panose="02040503050406030204" pitchFamily="18" charset="0"/>
                                </a:rPr>
                                <m:t>+</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𝑗</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𝑘</m:t>
                                  </m:r>
                                </m:sup>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𝑛</m:t>
                                      </m:r>
                                    </m:e>
                                    <m:sub>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𝑥</m:t>
                                          </m:r>
                                        </m:e>
                                      </m:acc>
                                    </m:e>
                                    <m:sub>
                                      <m:r>
                                        <a:rPr lang="en-US" i="1">
                                          <a:solidFill>
                                            <a:srgbClr val="000000"/>
                                          </a:solidFill>
                                          <a:latin typeface="Cambria Math" panose="02040503050406030204" pitchFamily="18" charset="0"/>
                                        </a:rPr>
                                        <m:t>𝑗</m:t>
                                      </m:r>
                                    </m:sub>
                                  </m:sSub>
                                  <m:r>
                                    <a:rPr lang="en-US" i="1">
                                      <a:solidFill>
                                        <a:srgbClr val="000000"/>
                                      </a:solidFill>
                                      <a:latin typeface="Cambria Math" panose="02040503050406030204" pitchFamily="18" charset="0"/>
                                    </a:rPr>
                                    <m:t>−</m:t>
                                  </m:r>
                                  <m:acc>
                                    <m:accPr>
                                      <m:chr m:val="̄"/>
                                      <m:ctrlPr>
                                        <a:rPr lang="en-US" i="1">
                                          <a:solidFill>
                                            <a:srgbClr val="000000"/>
                                          </a:solidFill>
                                          <a:latin typeface="Cambria Math" panose="02040503050406030204" pitchFamily="18" charset="0"/>
                                        </a:rPr>
                                      </m:ctrlPr>
                                    </m:accPr>
                                    <m:e>
                                      <m:r>
                                        <a:rPr lang="en-US" i="1">
                                          <a:solidFill>
                                            <a:srgbClr val="000000"/>
                                          </a:solidFill>
                                          <a:latin typeface="Cambria Math" panose="02040503050406030204" pitchFamily="18" charset="0"/>
                                        </a:rPr>
                                        <m:t>𝑥</m:t>
                                      </m:r>
                                    </m:e>
                                  </m:acc>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m:t>
                                      </m:r>
                                    </m:e>
                                    <m:sup>
                                      <m:r>
                                        <a:rPr lang="en-US" i="1">
                                          <a:solidFill>
                                            <a:srgbClr val="000000"/>
                                          </a:solidFill>
                                          <a:latin typeface="Cambria Math" panose="02040503050406030204" pitchFamily="18" charset="0"/>
                                        </a:rPr>
                                        <m:t>2</m:t>
                                      </m:r>
                                    </m:sup>
                                  </m:sSup>
                                </m:e>
                              </m:nary>
                            </m:e>
                          </m:nary>
                        </m:e>
                      </m:nary>
                    </m:oMath>
                  </m:oMathPara>
                </a14:m>
                <a:endParaRPr lang="en-US" dirty="0"/>
              </a:p>
            </p:txBody>
          </p:sp>
        </mc:Choice>
        <mc:Fallback xmlns="">
          <p:sp>
            <p:nvSpPr>
              <p:cNvPr id="9" name="Object 8">
                <a:extLst>
                  <a:ext uri="{FF2B5EF4-FFF2-40B4-BE49-F238E27FC236}">
                    <a16:creationId xmlns:a16="http://schemas.microsoft.com/office/drawing/2014/main" id="{5C210BC1-B77B-61C5-288E-B579C36F660E}"/>
                  </a:ext>
                </a:extLst>
              </p:cNvPr>
              <p:cNvSpPr txBox="1">
                <a:spLocks noRot="1" noChangeAspect="1" noMove="1" noResize="1" noEditPoints="1" noAdjustHandles="1" noChangeArrowheads="1" noChangeShapeType="1" noTextEdit="1"/>
              </p:cNvSpPr>
              <p:nvPr/>
            </p:nvSpPr>
            <p:spPr bwMode="auto">
              <a:xfrm>
                <a:off x="3704990" y="4925258"/>
                <a:ext cx="6345638" cy="806450"/>
              </a:xfrm>
              <a:prstGeom prst="rect">
                <a:avLst/>
              </a:prstGeom>
              <a:blipFill>
                <a:blip r:embed="rId3"/>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F4D82053-BAAC-6546-1676-444BD2C0BFD7}"/>
              </a:ext>
            </a:extLst>
          </p:cNvPr>
          <p:cNvSpPr txBox="1"/>
          <p:nvPr/>
        </p:nvSpPr>
        <p:spPr>
          <a:xfrm>
            <a:off x="3374377" y="5794630"/>
            <a:ext cx="2056289" cy="584775"/>
          </a:xfrm>
          <a:prstGeom prst="rect">
            <a:avLst/>
          </a:prstGeom>
          <a:noFill/>
        </p:spPr>
        <p:txBody>
          <a:bodyPr wrap="square" rtlCol="0">
            <a:spAutoFit/>
          </a:bodyPr>
          <a:lstStyle/>
          <a:p>
            <a:pPr algn="ctr" rtl="0"/>
            <a:r>
              <a:rPr lang="en-US" sz="1600" dirty="0"/>
              <a:t>Sum of Squares </a:t>
            </a:r>
          </a:p>
          <a:p>
            <a:pPr algn="ctr" rtl="0"/>
            <a:r>
              <a:rPr lang="en-US" sz="1600" dirty="0"/>
              <a:t>Total (</a:t>
            </a:r>
            <a:r>
              <a:rPr lang="en-US" sz="1600" b="1" dirty="0"/>
              <a:t>SST</a:t>
            </a:r>
            <a:r>
              <a:rPr lang="en-US" sz="1600" dirty="0"/>
              <a:t>)</a:t>
            </a:r>
          </a:p>
        </p:txBody>
      </p:sp>
      <p:sp>
        <p:nvSpPr>
          <p:cNvPr id="14" name="TextBox 13">
            <a:extLst>
              <a:ext uri="{FF2B5EF4-FFF2-40B4-BE49-F238E27FC236}">
                <a16:creationId xmlns:a16="http://schemas.microsoft.com/office/drawing/2014/main" id="{5723EC81-4BD1-9B3B-C670-6FAF4DB54EBB}"/>
              </a:ext>
            </a:extLst>
          </p:cNvPr>
          <p:cNvSpPr txBox="1"/>
          <p:nvPr/>
        </p:nvSpPr>
        <p:spPr>
          <a:xfrm>
            <a:off x="5173807" y="5802066"/>
            <a:ext cx="2056289" cy="584775"/>
          </a:xfrm>
          <a:prstGeom prst="rect">
            <a:avLst/>
          </a:prstGeom>
          <a:noFill/>
        </p:spPr>
        <p:txBody>
          <a:bodyPr wrap="square" rtlCol="0">
            <a:spAutoFit/>
          </a:bodyPr>
          <a:lstStyle/>
          <a:p>
            <a:pPr algn="ctr" rtl="0"/>
            <a:r>
              <a:rPr lang="en-US" sz="1600" dirty="0"/>
              <a:t>Sum of Squares Within (</a:t>
            </a:r>
            <a:r>
              <a:rPr lang="en-US" sz="1600" b="1" dirty="0"/>
              <a:t>SSW</a:t>
            </a:r>
            <a:r>
              <a:rPr lang="en-US" sz="1600" dirty="0"/>
              <a:t>)</a:t>
            </a:r>
          </a:p>
        </p:txBody>
      </p:sp>
      <p:sp>
        <p:nvSpPr>
          <p:cNvPr id="15" name="TextBox 14">
            <a:extLst>
              <a:ext uri="{FF2B5EF4-FFF2-40B4-BE49-F238E27FC236}">
                <a16:creationId xmlns:a16="http://schemas.microsoft.com/office/drawing/2014/main" id="{3AEFC786-185E-13A0-BAE5-BFFD9FF23E58}"/>
              </a:ext>
            </a:extLst>
          </p:cNvPr>
          <p:cNvSpPr txBox="1"/>
          <p:nvPr/>
        </p:nvSpPr>
        <p:spPr>
          <a:xfrm>
            <a:off x="6877809" y="5802066"/>
            <a:ext cx="2056289" cy="584775"/>
          </a:xfrm>
          <a:prstGeom prst="rect">
            <a:avLst/>
          </a:prstGeom>
          <a:noFill/>
        </p:spPr>
        <p:txBody>
          <a:bodyPr wrap="square" rtlCol="0">
            <a:spAutoFit/>
          </a:bodyPr>
          <a:lstStyle/>
          <a:p>
            <a:pPr algn="ctr" rtl="0"/>
            <a:r>
              <a:rPr lang="en-US" sz="1600" dirty="0"/>
              <a:t>Sum of Squares Between (</a:t>
            </a:r>
            <a:r>
              <a:rPr lang="en-US" sz="1600" b="1" dirty="0"/>
              <a:t>SSB</a:t>
            </a:r>
            <a:r>
              <a:rPr lang="en-US" sz="1600" dirty="0"/>
              <a:t>)</a:t>
            </a:r>
          </a:p>
        </p:txBody>
      </p:sp>
      <mc:AlternateContent xmlns:mc="http://schemas.openxmlformats.org/markup-compatibility/2006" xmlns:a14="http://schemas.microsoft.com/office/drawing/2010/main">
        <mc:Choice Requires="a14">
          <p:sp>
            <p:nvSpPr>
              <p:cNvPr id="16" name="Object 8">
                <a:extLst>
                  <a:ext uri="{FF2B5EF4-FFF2-40B4-BE49-F238E27FC236}">
                    <a16:creationId xmlns:a16="http://schemas.microsoft.com/office/drawing/2014/main" id="{6F1A78B2-E71A-E6C5-8E90-848951E8940B}"/>
                  </a:ext>
                </a:extLst>
              </p:cNvPr>
              <p:cNvSpPr txBox="1"/>
              <p:nvPr/>
            </p:nvSpPr>
            <p:spPr bwMode="auto">
              <a:xfrm>
                <a:off x="3704990" y="3099336"/>
                <a:ext cx="6345638" cy="806450"/>
              </a:xfrm>
              <a:prstGeom prst="rect">
                <a:avLst/>
              </a:prstGeom>
              <a:noFill/>
            </p:spPr>
            <p:txBody>
              <a:bodyPr>
                <a:normAutofit/>
              </a:bodyPr>
              <a:lstStyle/>
              <a:p>
                <a:pPr algn="l" rtl="0"/>
                <a14:m>
                  <m:oMathPara xmlns:m="http://schemas.openxmlformats.org/officeDocument/2006/math">
                    <m:oMathParaPr>
                      <m:jc m:val="left"/>
                    </m:oMathParaPr>
                    <m:oMath xmlns:m="http://schemas.openxmlformats.org/officeDocument/2006/math">
                      <m:nary>
                        <m:naryPr>
                          <m:chr m:val="∑"/>
                          <m:subHide m:val="on"/>
                          <m:supHide m:val="on"/>
                          <m:ctrlPr>
                            <a:rPr lang="en-US" i="1" smtClean="0">
                              <a:latin typeface="Cambria Math" panose="02040503050406030204" pitchFamily="18" charset="0"/>
                              <a:cs typeface="Alef" panose="00000500000000000000" pitchFamily="2" charset="-79"/>
                            </a:rPr>
                          </m:ctrlPr>
                        </m:naryPr>
                        <m:sub/>
                        <m:sup/>
                        <m:e>
                          <m:sSup>
                            <m:sSupPr>
                              <m:ctrlPr>
                                <a:rPr lang="en-US" i="1">
                                  <a:latin typeface="Cambria Math" panose="02040503050406030204" pitchFamily="18" charset="0"/>
                                  <a:cs typeface="Alef" panose="00000500000000000000" pitchFamily="2" charset="-79"/>
                                </a:rPr>
                              </m:ctrlPr>
                            </m:sSupPr>
                            <m:e>
                              <m:r>
                                <a:rPr lang="en-US" i="1">
                                  <a:latin typeface="Cambria Math" panose="02040503050406030204" pitchFamily="18" charset="0"/>
                                  <a:cs typeface="Alef" panose="00000500000000000000" pitchFamily="2" charset="-79"/>
                                </a:rPr>
                                <m:t> (</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𝑦</m:t>
                                  </m:r>
                                </m:e>
                                <m:sub>
                                  <m:r>
                                    <a:rPr lang="en-US" i="1">
                                      <a:latin typeface="Cambria Math" panose="02040503050406030204" pitchFamily="18" charset="0"/>
                                      <a:cs typeface="Alef" panose="00000500000000000000" pitchFamily="2" charset="-79"/>
                                    </a:rPr>
                                    <m:t>𝑖</m:t>
                                  </m:r>
                                </m:sub>
                              </m:sSub>
                              <m:r>
                                <a:rPr lang="en-US" i="1">
                                  <a:latin typeface="Cambria Math" panose="02040503050406030204" pitchFamily="18" charset="0"/>
                                  <a:cs typeface="Alef" panose="00000500000000000000" pitchFamily="2" charset="-79"/>
                                </a:rPr>
                                <m:t>−</m:t>
                              </m:r>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𝑦</m:t>
                                  </m:r>
                                </m:e>
                              </m:acc>
                              <m:r>
                                <a:rPr lang="en-US" i="1">
                                  <a:latin typeface="Cambria Math" panose="02040503050406030204" pitchFamily="18" charset="0"/>
                                  <a:cs typeface="Alef" panose="00000500000000000000" pitchFamily="2" charset="-79"/>
                                </a:rPr>
                                <m:t>)</m:t>
                              </m:r>
                            </m:e>
                            <m:sup>
                              <m:r>
                                <a:rPr lang="en-US" i="1">
                                  <a:latin typeface="Cambria Math" panose="02040503050406030204" pitchFamily="18" charset="0"/>
                                  <a:cs typeface="Alef" panose="00000500000000000000" pitchFamily="2" charset="-79"/>
                                </a:rPr>
                                <m:t>2</m:t>
                              </m:r>
                            </m:sup>
                          </m:sSup>
                          <m:r>
                            <a:rPr lang="en-US" b="0" i="1" smtClean="0">
                              <a:latin typeface="Cambria Math" panose="02040503050406030204" pitchFamily="18" charset="0"/>
                              <a:cs typeface="Alef" panose="00000500000000000000" pitchFamily="2" charset="-79"/>
                            </a:rPr>
                            <m:t>=</m:t>
                          </m:r>
                          <m:nary>
                            <m:naryPr>
                              <m:chr m:val="∑"/>
                              <m:subHide m:val="on"/>
                              <m:supHide m:val="on"/>
                              <m:ctrlPr>
                                <a:rPr lang="en-US" i="1">
                                  <a:latin typeface="Cambria Math" panose="02040503050406030204" pitchFamily="18" charset="0"/>
                                  <a:cs typeface="Alef" panose="00000500000000000000" pitchFamily="2" charset="-79"/>
                                </a:rPr>
                              </m:ctrlPr>
                            </m:naryPr>
                            <m:sub/>
                            <m:sup/>
                            <m:e>
                              <m:sSup>
                                <m:sSupPr>
                                  <m:ctrlPr>
                                    <a:rPr lang="en-US" i="1">
                                      <a:latin typeface="Cambria Math" panose="02040503050406030204" pitchFamily="18" charset="0"/>
                                      <a:cs typeface="Alef" panose="00000500000000000000" pitchFamily="2" charset="-79"/>
                                    </a:rPr>
                                  </m:ctrlPr>
                                </m:sSupPr>
                                <m:e>
                                  <m:r>
                                    <a:rPr lang="en-US" i="1">
                                      <a:latin typeface="Cambria Math" panose="02040503050406030204" pitchFamily="18" charset="0"/>
                                      <a:cs typeface="Alef" panose="00000500000000000000" pitchFamily="2" charset="-79"/>
                                    </a:rPr>
                                    <m:t> (</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𝑦</m:t>
                                      </m:r>
                                    </m:e>
                                    <m:sub>
                                      <m:r>
                                        <a:rPr lang="en-US" i="1">
                                          <a:latin typeface="Cambria Math" panose="02040503050406030204" pitchFamily="18" charset="0"/>
                                          <a:cs typeface="Alef" panose="00000500000000000000" pitchFamily="2" charset="-79"/>
                                        </a:rPr>
                                        <m:t>𝑖</m:t>
                                      </m:r>
                                    </m:sub>
                                  </m:sSub>
                                  <m:r>
                                    <a:rPr lang="en-US" i="1">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𝑦</m:t>
                                          </m:r>
                                        </m:e>
                                      </m:acc>
                                    </m:e>
                                    <m:sub>
                                      <m:r>
                                        <a:rPr lang="en-US" i="1">
                                          <a:latin typeface="Cambria Math" panose="02040503050406030204" pitchFamily="18" charset="0"/>
                                          <a:cs typeface="Alef" panose="00000500000000000000" pitchFamily="2" charset="-79"/>
                                        </a:rPr>
                                        <m:t>𝑖</m:t>
                                      </m:r>
                                    </m:sub>
                                  </m:sSub>
                                  <m:r>
                                    <a:rPr lang="en-US" i="1">
                                      <a:latin typeface="Cambria Math" panose="02040503050406030204" pitchFamily="18" charset="0"/>
                                      <a:cs typeface="Alef" panose="00000500000000000000" pitchFamily="2" charset="-79"/>
                                    </a:rPr>
                                    <m:t>)</m:t>
                                  </m:r>
                                </m:e>
                                <m:sup>
                                  <m:r>
                                    <a:rPr lang="en-US" i="1">
                                      <a:latin typeface="Cambria Math" panose="02040503050406030204" pitchFamily="18" charset="0"/>
                                      <a:cs typeface="Alef" panose="00000500000000000000" pitchFamily="2" charset="-79"/>
                                    </a:rPr>
                                    <m:t>2</m:t>
                                  </m:r>
                                </m:sup>
                              </m:sSup>
                            </m:e>
                          </m:nary>
                          <m:r>
                            <a:rPr lang="en-US" b="0" i="1" smtClean="0">
                              <a:latin typeface="Cambria Math" panose="02040503050406030204" pitchFamily="18" charset="0"/>
                              <a:cs typeface="Alef" panose="00000500000000000000" pitchFamily="2" charset="-79"/>
                            </a:rPr>
                            <m:t>+</m:t>
                          </m:r>
                          <m:nary>
                            <m:naryPr>
                              <m:chr m:val="∑"/>
                              <m:subHide m:val="on"/>
                              <m:supHide m:val="on"/>
                              <m:ctrlPr>
                                <a:rPr lang="en-US" i="1">
                                  <a:latin typeface="Cambria Math" panose="02040503050406030204" pitchFamily="18" charset="0"/>
                                  <a:cs typeface="Alef" panose="00000500000000000000" pitchFamily="2" charset="-79"/>
                                </a:rPr>
                              </m:ctrlPr>
                            </m:naryPr>
                            <m:sub/>
                            <m:sup/>
                            <m:e>
                              <m:sSup>
                                <m:sSupPr>
                                  <m:ctrlPr>
                                    <a:rPr lang="en-US" i="1">
                                      <a:latin typeface="Cambria Math" panose="02040503050406030204" pitchFamily="18" charset="0"/>
                                      <a:cs typeface="Alef" panose="00000500000000000000" pitchFamily="2" charset="-79"/>
                                    </a:rPr>
                                  </m:ctrlPr>
                                </m:sSupPr>
                                <m:e>
                                  <m:r>
                                    <a:rPr lang="en-US" i="1">
                                      <a:latin typeface="Cambria Math" panose="02040503050406030204" pitchFamily="18" charset="0"/>
                                      <a:cs typeface="Alef" panose="00000500000000000000" pitchFamily="2" charset="-79"/>
                                    </a:rPr>
                                    <m:t> (</m:t>
                                  </m:r>
                                  <m:sSub>
                                    <m:sSubPr>
                                      <m:ctrlPr>
                                        <a:rPr lang="en-US" i="1">
                                          <a:latin typeface="Cambria Math" panose="02040503050406030204" pitchFamily="18" charset="0"/>
                                          <a:cs typeface="Alef" panose="00000500000000000000" pitchFamily="2" charset="-79"/>
                                        </a:rPr>
                                      </m:ctrlPr>
                                    </m:sSubPr>
                                    <m:e>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𝑦</m:t>
                                          </m:r>
                                        </m:e>
                                      </m:acc>
                                    </m:e>
                                    <m:sub>
                                      <m:r>
                                        <a:rPr lang="en-US" i="1">
                                          <a:latin typeface="Cambria Math" panose="02040503050406030204" pitchFamily="18" charset="0"/>
                                          <a:cs typeface="Alef" panose="00000500000000000000" pitchFamily="2" charset="-79"/>
                                        </a:rPr>
                                        <m:t>𝑖</m:t>
                                      </m:r>
                                    </m:sub>
                                  </m:sSub>
                                  <m:r>
                                    <a:rPr lang="en-US" i="1">
                                      <a:latin typeface="Cambria Math" panose="02040503050406030204" pitchFamily="18" charset="0"/>
                                      <a:cs typeface="Alef" panose="00000500000000000000" pitchFamily="2" charset="-79"/>
                                    </a:rPr>
                                    <m:t>−</m:t>
                                  </m:r>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𝑦</m:t>
                                      </m:r>
                                    </m:e>
                                  </m:acc>
                                  <m:r>
                                    <a:rPr lang="en-US" i="1">
                                      <a:latin typeface="Cambria Math" panose="02040503050406030204" pitchFamily="18" charset="0"/>
                                      <a:cs typeface="Alef" panose="00000500000000000000" pitchFamily="2" charset="-79"/>
                                    </a:rPr>
                                    <m:t>)</m:t>
                                  </m:r>
                                </m:e>
                                <m:sup>
                                  <m:r>
                                    <a:rPr lang="en-US" i="1">
                                      <a:latin typeface="Cambria Math" panose="02040503050406030204" pitchFamily="18" charset="0"/>
                                      <a:cs typeface="Alef" panose="00000500000000000000" pitchFamily="2" charset="-79"/>
                                    </a:rPr>
                                    <m:t>2</m:t>
                                  </m:r>
                                </m:sup>
                              </m:sSup>
                            </m:e>
                          </m:nary>
                        </m:e>
                      </m:nary>
                    </m:oMath>
                  </m:oMathPara>
                </a14:m>
                <a:endParaRPr lang="en-US"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16" name="Object 8">
                <a:extLst>
                  <a:ext uri="{FF2B5EF4-FFF2-40B4-BE49-F238E27FC236}">
                    <a16:creationId xmlns:a16="http://schemas.microsoft.com/office/drawing/2014/main" id="{6F1A78B2-E71A-E6C5-8E90-848951E8940B}"/>
                  </a:ext>
                </a:extLst>
              </p:cNvPr>
              <p:cNvSpPr txBox="1">
                <a:spLocks noRot="1" noChangeAspect="1" noMove="1" noResize="1" noEditPoints="1" noAdjustHandles="1" noChangeArrowheads="1" noChangeShapeType="1" noTextEdit="1"/>
              </p:cNvSpPr>
              <p:nvPr/>
            </p:nvSpPr>
            <p:spPr bwMode="auto">
              <a:xfrm>
                <a:off x="3704990" y="3099336"/>
                <a:ext cx="6345638" cy="806450"/>
              </a:xfrm>
              <a:prstGeom prst="rect">
                <a:avLst/>
              </a:prstGeom>
              <a:blipFill>
                <a:blip r:embed="rId4"/>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F69F2781-F1B9-AB33-6804-BA3CD2343C38}"/>
              </a:ext>
            </a:extLst>
          </p:cNvPr>
          <p:cNvSpPr txBox="1"/>
          <p:nvPr/>
        </p:nvSpPr>
        <p:spPr>
          <a:xfrm>
            <a:off x="3304588" y="3781408"/>
            <a:ext cx="2056289" cy="584775"/>
          </a:xfrm>
          <a:prstGeom prst="rect">
            <a:avLst/>
          </a:prstGeom>
          <a:noFill/>
        </p:spPr>
        <p:txBody>
          <a:bodyPr wrap="square" rtlCol="0">
            <a:spAutoFit/>
          </a:bodyPr>
          <a:lstStyle/>
          <a:p>
            <a:pPr algn="ctr" rtl="0"/>
            <a:r>
              <a:rPr lang="en-US" sz="1600" dirty="0"/>
              <a:t>Sum of Squares </a:t>
            </a:r>
          </a:p>
          <a:p>
            <a:pPr algn="ctr" rtl="0"/>
            <a:r>
              <a:rPr lang="en-US" sz="1600" dirty="0"/>
              <a:t>Total (</a:t>
            </a:r>
            <a:r>
              <a:rPr lang="en-US" sz="1600" b="1" dirty="0"/>
              <a:t>SST</a:t>
            </a:r>
            <a:r>
              <a:rPr lang="en-US" sz="1600" dirty="0"/>
              <a:t>)</a:t>
            </a:r>
          </a:p>
        </p:txBody>
      </p:sp>
      <p:sp>
        <p:nvSpPr>
          <p:cNvPr id="18" name="TextBox 17">
            <a:extLst>
              <a:ext uri="{FF2B5EF4-FFF2-40B4-BE49-F238E27FC236}">
                <a16:creationId xmlns:a16="http://schemas.microsoft.com/office/drawing/2014/main" id="{9D698CB8-011A-4196-42BF-AF902FD565AA}"/>
              </a:ext>
            </a:extLst>
          </p:cNvPr>
          <p:cNvSpPr txBox="1"/>
          <p:nvPr/>
        </p:nvSpPr>
        <p:spPr>
          <a:xfrm>
            <a:off x="5104018" y="3788844"/>
            <a:ext cx="2056289" cy="584775"/>
          </a:xfrm>
          <a:prstGeom prst="rect">
            <a:avLst/>
          </a:prstGeom>
          <a:noFill/>
        </p:spPr>
        <p:txBody>
          <a:bodyPr wrap="square" rtlCol="0">
            <a:spAutoFit/>
          </a:bodyPr>
          <a:lstStyle/>
          <a:p>
            <a:pPr algn="ctr" rtl="0"/>
            <a:r>
              <a:rPr lang="en-US" sz="1600" dirty="0"/>
              <a:t>Sum of Squares Errors (</a:t>
            </a:r>
            <a:r>
              <a:rPr lang="en-US" sz="1600" b="1" dirty="0"/>
              <a:t>SSE</a:t>
            </a:r>
            <a:r>
              <a:rPr lang="en-US" sz="1600" dirty="0"/>
              <a:t>)</a:t>
            </a:r>
          </a:p>
        </p:txBody>
      </p:sp>
      <p:sp>
        <p:nvSpPr>
          <p:cNvPr id="19" name="TextBox 18">
            <a:extLst>
              <a:ext uri="{FF2B5EF4-FFF2-40B4-BE49-F238E27FC236}">
                <a16:creationId xmlns:a16="http://schemas.microsoft.com/office/drawing/2014/main" id="{2512C979-0A8E-2A81-BDD2-18995978AC20}"/>
              </a:ext>
            </a:extLst>
          </p:cNvPr>
          <p:cNvSpPr txBox="1"/>
          <p:nvPr/>
        </p:nvSpPr>
        <p:spPr>
          <a:xfrm>
            <a:off x="6903447" y="3772075"/>
            <a:ext cx="2056289" cy="584775"/>
          </a:xfrm>
          <a:prstGeom prst="rect">
            <a:avLst/>
          </a:prstGeom>
          <a:noFill/>
        </p:spPr>
        <p:txBody>
          <a:bodyPr wrap="square" rtlCol="0">
            <a:spAutoFit/>
          </a:bodyPr>
          <a:lstStyle/>
          <a:p>
            <a:pPr algn="ctr" rtl="0"/>
            <a:r>
              <a:rPr lang="en-US" sz="1600" dirty="0"/>
              <a:t>Sum of Squares Regression (</a:t>
            </a:r>
            <a:r>
              <a:rPr lang="en-US" sz="1600" b="1" dirty="0" err="1"/>
              <a:t>SSreg</a:t>
            </a:r>
            <a:r>
              <a:rPr lang="en-US" sz="1600" dirty="0"/>
              <a:t>)</a:t>
            </a:r>
          </a:p>
        </p:txBody>
      </p:sp>
    </p:spTree>
    <p:extLst>
      <p:ext uri="{BB962C8B-B14F-4D97-AF65-F5344CB8AC3E}">
        <p14:creationId xmlns:p14="http://schemas.microsoft.com/office/powerpoint/2010/main" val="396441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5" grpId="0"/>
      <p:bldP spid="16" grpId="0"/>
      <p:bldP spid="17" grpId="0"/>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73592"/>
            <a:ext cx="11211560" cy="1325563"/>
          </a:xfrm>
        </p:spPr>
        <p:txBody>
          <a:bodyPr>
            <a:normAutofit/>
          </a:bodyPr>
          <a:lstStyle/>
          <a:p>
            <a:pPr algn="l" rtl="0"/>
            <a:r>
              <a:rPr lang="en-US" sz="3400" b="1" dirty="0">
                <a:latin typeface="Alef" panose="00000500000000000000" pitchFamily="2" charset="-79"/>
                <a:cs typeface="Alef" panose="00000500000000000000" pitchFamily="2" charset="-79"/>
              </a:rPr>
              <a:t>The reason? </a:t>
            </a:r>
            <a:r>
              <a:rPr lang="en-US" sz="3400" dirty="0">
                <a:latin typeface="Alef" panose="00000500000000000000" pitchFamily="2" charset="-79"/>
                <a:cs typeface="Alef" panose="00000500000000000000" pitchFamily="2" charset="-79"/>
              </a:rPr>
              <a:t>Regression and ANOVA are both based on the General Linear Model (GLM) principles </a:t>
            </a:r>
            <a:endParaRPr lang="he-IL" sz="3400" dirty="0">
              <a:latin typeface="Alef" panose="00000500000000000000" pitchFamily="2" charset="-79"/>
              <a:cs typeface="Alef" panose="00000500000000000000" pitchFamily="2" charset="-79"/>
            </a:endParaRPr>
          </a:p>
        </p:txBody>
      </p:sp>
      <p:sp>
        <p:nvSpPr>
          <p:cNvPr id="11" name="Content Placeholder 2">
            <a:extLst>
              <a:ext uri="{FF2B5EF4-FFF2-40B4-BE49-F238E27FC236}">
                <a16:creationId xmlns:a16="http://schemas.microsoft.com/office/drawing/2014/main" id="{51CBFF0B-3A33-174B-1F22-97E4D939EB16}"/>
              </a:ext>
            </a:extLst>
          </p:cNvPr>
          <p:cNvSpPr txBox="1">
            <a:spLocks/>
          </p:cNvSpPr>
          <p:nvPr/>
        </p:nvSpPr>
        <p:spPr>
          <a:xfrm>
            <a:off x="276273" y="1350510"/>
            <a:ext cx="11639453" cy="5385253"/>
          </a:xfrm>
          <a:prstGeom prst="rect">
            <a:avLst/>
          </a:prstGeom>
        </p:spPr>
        <p:txBody>
          <a:bodyPr vert="horz" lIns="91440" tIns="45720" rIns="91440" bIns="45720" rtlCol="1">
            <a:normAutofit fontScale="92500"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sz="2400" b="1" dirty="0">
                <a:latin typeface="Alef" panose="00000500000000000000" pitchFamily="2" charset="-79"/>
                <a:cs typeface="Alef" panose="00000500000000000000" pitchFamily="2" charset="-79"/>
              </a:rPr>
              <a:t>One-way (between-subject) ANOVA is a </a:t>
            </a:r>
            <a:r>
              <a:rPr lang="en-US" sz="2400" b="1" i="1" dirty="0">
                <a:latin typeface="Alef" panose="00000500000000000000" pitchFamily="2" charset="-79"/>
                <a:cs typeface="Alef" panose="00000500000000000000" pitchFamily="2" charset="-79"/>
              </a:rPr>
              <a:t>specific</a:t>
            </a:r>
            <a:r>
              <a:rPr lang="en-US" sz="2400" b="1" dirty="0">
                <a:latin typeface="Alef" panose="00000500000000000000" pitchFamily="2" charset="-79"/>
                <a:cs typeface="Alef" panose="00000500000000000000" pitchFamily="2" charset="-79"/>
              </a:rPr>
              <a:t> case of the GLM</a:t>
            </a:r>
            <a:r>
              <a:rPr lang="en-US" sz="2400" dirty="0">
                <a:latin typeface="Alef" panose="00000500000000000000" pitchFamily="2" charset="-79"/>
                <a:cs typeface="Alef" panose="00000500000000000000" pitchFamily="2" charset="-79"/>
              </a:rPr>
              <a:t>, where we have one categorical variable with K levels.</a:t>
            </a:r>
          </a:p>
          <a:p>
            <a:pPr lvl="1" algn="l" rtl="0"/>
            <a:r>
              <a:rPr lang="en-US" sz="2200" dirty="0">
                <a:latin typeface="Alef" panose="00000500000000000000" pitchFamily="2" charset="-79"/>
                <a:cs typeface="Alef" panose="00000500000000000000" pitchFamily="2" charset="-79"/>
              </a:rPr>
              <a:t>Two-sample t-test is an even more specific case, when K=2.</a:t>
            </a:r>
          </a:p>
          <a:p>
            <a:pPr lvl="1" algn="l" rtl="0"/>
            <a:r>
              <a:rPr lang="en-US" sz="2200" dirty="0">
                <a:latin typeface="Alef" panose="00000500000000000000" pitchFamily="2" charset="-79"/>
                <a:cs typeface="Alef" panose="00000500000000000000" pitchFamily="2" charset="-79"/>
              </a:rPr>
              <a:t>Two-way and (X-way) ANOVA are also specific cases, where we test the impact of two (or X) categorical variables and their interactions: we’ll see how exactly next week.</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Regression models and ANOVAs employs the same principles</a:t>
            </a:r>
            <a:r>
              <a:rPr lang="en-US" sz="2400" dirty="0">
                <a:latin typeface="Alef" panose="00000500000000000000" pitchFamily="2" charset="-79"/>
                <a:cs typeface="Alef" panose="00000500000000000000" pitchFamily="2" charset="-79"/>
              </a:rPr>
              <a:t>.</a:t>
            </a:r>
          </a:p>
          <a:p>
            <a:pPr lvl="1" algn="l" rtl="0"/>
            <a:r>
              <a:rPr lang="en-US" sz="2200" dirty="0">
                <a:latin typeface="Alef" panose="00000500000000000000" pitchFamily="2" charset="-79"/>
                <a:cs typeface="Alef" panose="00000500000000000000" pitchFamily="2" charset="-79"/>
              </a:rPr>
              <a:t>Splitting deviations in the DV to “explained” and “unexplained/residuals”.</a:t>
            </a:r>
            <a:endParaRPr lang="he-IL" sz="2200" dirty="0">
              <a:latin typeface="Alef" panose="00000500000000000000" pitchFamily="2" charset="-79"/>
              <a:cs typeface="Alef" panose="00000500000000000000" pitchFamily="2" charset="-79"/>
            </a:endParaRPr>
          </a:p>
          <a:p>
            <a:pPr lvl="1" algn="l" rtl="0"/>
            <a:r>
              <a:rPr lang="en-US" sz="2200" dirty="0">
                <a:latin typeface="Alef" panose="00000500000000000000" pitchFamily="2" charset="-79"/>
                <a:cs typeface="Alef" panose="00000500000000000000" pitchFamily="2" charset="-79"/>
              </a:rPr>
              <a:t>Regression encompasses all models we saw so far for the analysis of between-subject data (i.e., independent observations), which are specific cases of the GLM</a:t>
            </a:r>
          </a:p>
          <a:p>
            <a:pPr lvl="2" algn="l" rtl="0"/>
            <a:r>
              <a:rPr lang="en-US" sz="2200" dirty="0">
                <a:latin typeface="Alef" panose="00000500000000000000" pitchFamily="2" charset="-79"/>
                <a:cs typeface="Alef" panose="00000500000000000000" pitchFamily="2" charset="-79"/>
              </a:rPr>
              <a:t>Within-subject data – where observations are dependent – requires another tool, in a couple of weeks…</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Regression is more </a:t>
            </a:r>
            <a:r>
              <a:rPr lang="en-US" sz="2400" b="1" dirty="0">
                <a:latin typeface="Alef" panose="00000500000000000000" pitchFamily="2" charset="-79"/>
                <a:cs typeface="Alef" panose="00000500000000000000" pitchFamily="2" charset="-79"/>
              </a:rPr>
              <a:t>flexible</a:t>
            </a:r>
            <a:r>
              <a:rPr lang="en-US" sz="2400" dirty="0">
                <a:latin typeface="Alef" panose="00000500000000000000" pitchFamily="2" charset="-79"/>
                <a:cs typeface="Alef" panose="00000500000000000000" pitchFamily="2" charset="-79"/>
              </a:rPr>
              <a:t> – can handle many additional cases</a:t>
            </a:r>
          </a:p>
          <a:p>
            <a:pPr lvl="1" algn="l" rtl="0"/>
            <a:r>
              <a:rPr lang="en-US" sz="2000" b="1" dirty="0">
                <a:latin typeface="Alef" panose="00000500000000000000" pitchFamily="2" charset="-79"/>
                <a:cs typeface="Alef" panose="00000500000000000000" pitchFamily="2" charset="-79"/>
              </a:rPr>
              <a:t>Combination of continuous and categorical predictors</a:t>
            </a:r>
            <a:r>
              <a:rPr lang="en-US" sz="2000" dirty="0">
                <a:latin typeface="Alef" panose="00000500000000000000" pitchFamily="2" charset="-79"/>
                <a:cs typeface="Alef" panose="00000500000000000000" pitchFamily="2" charset="-79"/>
              </a:rPr>
              <a:t>,</a:t>
            </a:r>
          </a:p>
          <a:p>
            <a:pPr lvl="1" algn="l" rtl="0"/>
            <a:r>
              <a:rPr lang="en-US" sz="2000" b="1" dirty="0">
                <a:latin typeface="Alef" panose="00000500000000000000" pitchFamily="2" charset="-79"/>
                <a:cs typeface="Alef" panose="00000500000000000000" pitchFamily="2" charset="-79"/>
              </a:rPr>
              <a:t>Unbalanced designs </a:t>
            </a:r>
            <a:r>
              <a:rPr lang="en-US" sz="2000" dirty="0">
                <a:latin typeface="Alef" panose="00000500000000000000" pitchFamily="2" charset="-79"/>
                <a:cs typeface="Alef" panose="00000500000000000000" pitchFamily="2" charset="-79"/>
              </a:rPr>
              <a:t>(cf. two-way ANOVA),</a:t>
            </a:r>
          </a:p>
          <a:p>
            <a:pPr lvl="1" algn="l" rtl="0"/>
            <a:r>
              <a:rPr lang="en-US" sz="2000" dirty="0">
                <a:latin typeface="Alef" panose="00000500000000000000" pitchFamily="2" charset="-79"/>
                <a:cs typeface="Alef" panose="00000500000000000000" pitchFamily="2" charset="-79"/>
              </a:rPr>
              <a:t>And more: next week…</a:t>
            </a:r>
          </a:p>
          <a:p>
            <a:pPr algn="l" rtl="0"/>
            <a:endParaRPr lang="en-US" sz="24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264157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73592"/>
            <a:ext cx="11639452" cy="1325563"/>
          </a:xfrm>
        </p:spPr>
        <p:txBody>
          <a:bodyPr>
            <a:normAutofit/>
          </a:bodyPr>
          <a:lstStyle/>
          <a:p>
            <a:pPr algn="l" rtl="0"/>
            <a:r>
              <a:rPr lang="en-US" sz="3200" b="1" dirty="0">
                <a:latin typeface="Alef" panose="00000500000000000000" pitchFamily="2" charset="-79"/>
                <a:cs typeface="Alef" panose="00000500000000000000" pitchFamily="2" charset="-79"/>
              </a:rPr>
              <a:t>So why not just use regression </a:t>
            </a:r>
            <a:r>
              <a:rPr lang="en-US" sz="3200" dirty="0">
                <a:latin typeface="Alef" panose="00000500000000000000" pitchFamily="2" charset="-79"/>
                <a:cs typeface="Alef" panose="00000500000000000000" pitchFamily="2" charset="-79"/>
              </a:rPr>
              <a:t>instead of ANOVA/t-test?</a:t>
            </a:r>
            <a:endParaRPr lang="he-IL" sz="3200" dirty="0">
              <a:latin typeface="Alef" panose="00000500000000000000" pitchFamily="2" charset="-79"/>
              <a:cs typeface="Alef" panose="00000500000000000000" pitchFamily="2" charset="-79"/>
            </a:endParaRPr>
          </a:p>
        </p:txBody>
      </p:sp>
      <p:sp>
        <p:nvSpPr>
          <p:cNvPr id="11" name="Content Placeholder 2">
            <a:extLst>
              <a:ext uri="{FF2B5EF4-FFF2-40B4-BE49-F238E27FC236}">
                <a16:creationId xmlns:a16="http://schemas.microsoft.com/office/drawing/2014/main" id="{51CBFF0B-3A33-174B-1F22-97E4D939EB16}"/>
              </a:ext>
            </a:extLst>
          </p:cNvPr>
          <p:cNvSpPr txBox="1">
            <a:spLocks/>
          </p:cNvSpPr>
          <p:nvPr/>
        </p:nvSpPr>
        <p:spPr>
          <a:xfrm>
            <a:off x="276273" y="1399155"/>
            <a:ext cx="11639453" cy="4984553"/>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rtl="0"/>
            <a:r>
              <a:rPr lang="en-US" sz="2400" dirty="0">
                <a:latin typeface="Alef" panose="00000500000000000000" pitchFamily="2" charset="-79"/>
                <a:cs typeface="Alef" panose="00000500000000000000" pitchFamily="2" charset="-79"/>
              </a:rPr>
              <a:t>Frankly: you can. </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The popularity of t-test/ANOVAs is mostly sociological, IMO.</a:t>
            </a:r>
          </a:p>
          <a:p>
            <a:pPr lvl="1" algn="l" rtl="0"/>
            <a:r>
              <a:rPr lang="en-US" sz="2000" dirty="0">
                <a:latin typeface="Alef" panose="00000500000000000000" pitchFamily="2" charset="-79"/>
                <a:cs typeface="Alef" panose="00000500000000000000" pitchFamily="2" charset="-79"/>
              </a:rPr>
              <a:t>Everyone’s familiar with them.</a:t>
            </a:r>
          </a:p>
          <a:p>
            <a:pPr lvl="1" algn="l" rtl="0"/>
            <a:r>
              <a:rPr lang="en-US" sz="2000" dirty="0">
                <a:latin typeface="Alef" panose="00000500000000000000" pitchFamily="2" charset="-79"/>
                <a:cs typeface="Alef" panose="00000500000000000000" pitchFamily="2" charset="-79"/>
              </a:rPr>
              <a:t>Doesn’t require coding of variables.</a:t>
            </a:r>
          </a:p>
          <a:p>
            <a:pPr lvl="1" algn="l" rtl="0"/>
            <a:endParaRPr lang="en-US" sz="20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Although sometimes, due to previous methodological developments, it’s easier to work within an ANOVAs framework.</a:t>
            </a:r>
          </a:p>
          <a:p>
            <a:pPr lvl="1" algn="l" rtl="0"/>
            <a:r>
              <a:rPr lang="en-US" sz="2000" dirty="0">
                <a:latin typeface="Alef" panose="00000500000000000000" pitchFamily="2" charset="-79"/>
                <a:cs typeface="Alef" panose="00000500000000000000" pitchFamily="2" charset="-79"/>
              </a:rPr>
              <a:t>The </a:t>
            </a:r>
            <a:r>
              <a:rPr lang="en-US" sz="2000" b="1" dirty="0">
                <a:latin typeface="Alef" panose="00000500000000000000" pitchFamily="2" charset="-79"/>
                <a:cs typeface="Alef" panose="00000500000000000000" pitchFamily="2" charset="-79"/>
              </a:rPr>
              <a:t>distinction between planned and post-hoc comparisons </a:t>
            </a:r>
            <a:r>
              <a:rPr lang="en-US" sz="2000" dirty="0">
                <a:latin typeface="Alef" panose="00000500000000000000" pitchFamily="2" charset="-79"/>
                <a:cs typeface="Alef" panose="00000500000000000000" pitchFamily="2" charset="-79"/>
              </a:rPr>
              <a:t>is well-defined in the ANOVA framework and corrections are available.</a:t>
            </a:r>
          </a:p>
          <a:p>
            <a:pPr lvl="1" algn="l" rtl="0"/>
            <a:r>
              <a:rPr lang="en-US" sz="2000" dirty="0">
                <a:latin typeface="Alef" panose="00000500000000000000" pitchFamily="2" charset="-79"/>
                <a:cs typeface="Alef" panose="00000500000000000000" pitchFamily="2" charset="-79"/>
              </a:rPr>
              <a:t>Also, ANOVAs offer </a:t>
            </a:r>
            <a:r>
              <a:rPr lang="en-US" sz="2000" b="1" dirty="0">
                <a:latin typeface="Alef" panose="00000500000000000000" pitchFamily="2" charset="-79"/>
                <a:cs typeface="Alef" panose="00000500000000000000" pitchFamily="2" charset="-79"/>
              </a:rPr>
              <a:t>parallel tests for between- and within-subject data analysis</a:t>
            </a:r>
            <a:r>
              <a:rPr lang="en-US" sz="2000" dirty="0">
                <a:latin typeface="Alef" panose="00000500000000000000" pitchFamily="2" charset="-79"/>
                <a:cs typeface="Alef" panose="00000500000000000000" pitchFamily="2" charset="-79"/>
              </a:rPr>
              <a:t>, which weren’t available until relatively recently in the regression framework.  </a:t>
            </a:r>
          </a:p>
          <a:p>
            <a:pPr lvl="1" algn="l" rtl="0"/>
            <a:endParaRPr lang="en-US" sz="2000"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2001856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Mediation Analysis</a:t>
            </a:r>
            <a:br>
              <a:rPr lang="en-US" sz="4800" b="1" dirty="0">
                <a:latin typeface="Alef" panose="00000500000000000000" pitchFamily="2" charset="-79"/>
                <a:cs typeface="Alef" panose="00000500000000000000" pitchFamily="2" charset="-79"/>
              </a:rPr>
            </a:br>
            <a:r>
              <a:rPr lang="en-US" sz="2400" dirty="0">
                <a:latin typeface="Alef" panose="00000500000000000000" pitchFamily="2" charset="-79"/>
                <a:cs typeface="Alef" panose="00000500000000000000" pitchFamily="2" charset="-79"/>
              </a:rPr>
              <a:t>If times allows</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8554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Back to the happiness example</a:t>
            </a:r>
            <a:endParaRPr lang="he-IL" sz="4000" dirty="0">
              <a:latin typeface="Alef" panose="00000500000000000000" pitchFamily="2" charset="-79"/>
              <a:cs typeface="Alef" panose="00000500000000000000" pitchFamily="2" charset="-79"/>
            </a:endParaRPr>
          </a:p>
        </p:txBody>
      </p:sp>
      <p:pic>
        <p:nvPicPr>
          <p:cNvPr id="8" name="Picture 7">
            <a:extLst>
              <a:ext uri="{FF2B5EF4-FFF2-40B4-BE49-F238E27FC236}">
                <a16:creationId xmlns:a16="http://schemas.microsoft.com/office/drawing/2014/main" id="{F4602B9E-4894-1E9F-0A3E-40CCFA353902}"/>
              </a:ext>
            </a:extLst>
          </p:cNvPr>
          <p:cNvPicPr>
            <a:picLocks noChangeAspect="1"/>
          </p:cNvPicPr>
          <p:nvPr/>
        </p:nvPicPr>
        <p:blipFill rotWithShape="1">
          <a:blip r:embed="rId3"/>
          <a:srcRect l="1167" t="10185" r="74896" b="27592"/>
          <a:stretch/>
        </p:blipFill>
        <p:spPr>
          <a:xfrm>
            <a:off x="570007" y="1735149"/>
            <a:ext cx="3111500" cy="4549452"/>
          </a:xfrm>
          <a:prstGeom prst="rect">
            <a:avLst/>
          </a:prstGeom>
        </p:spPr>
      </p:pic>
      <p:sp>
        <p:nvSpPr>
          <p:cNvPr id="12" name="TextBox 11">
            <a:extLst>
              <a:ext uri="{FF2B5EF4-FFF2-40B4-BE49-F238E27FC236}">
                <a16:creationId xmlns:a16="http://schemas.microsoft.com/office/drawing/2014/main" id="{97A9466B-2604-70CE-DC19-05AD085C3963}"/>
              </a:ext>
            </a:extLst>
          </p:cNvPr>
          <p:cNvSpPr txBox="1"/>
          <p:nvPr/>
        </p:nvSpPr>
        <p:spPr>
          <a:xfrm>
            <a:off x="142240" y="1240290"/>
            <a:ext cx="2143537" cy="400110"/>
          </a:xfrm>
          <a:prstGeom prst="rect">
            <a:avLst/>
          </a:prstGeom>
          <a:noFill/>
        </p:spPr>
        <p:txBody>
          <a:bodyPr wrap="none" rtlCol="0">
            <a:spAutoFit/>
          </a:bodyPr>
          <a:lstStyle/>
          <a:p>
            <a:pPr algn="l" rtl="0"/>
            <a:r>
              <a:rPr lang="en-US" sz="2000" b="1" dirty="0">
                <a:latin typeface="Alef" panose="00000500000000000000" pitchFamily="2" charset="-79"/>
                <a:cs typeface="Alef" panose="00000500000000000000" pitchFamily="2" charset="-79"/>
              </a:rPr>
              <a:t>Our </a:t>
            </a:r>
            <a:r>
              <a:rPr lang="en-US" sz="2000" b="1" dirty="0" err="1">
                <a:latin typeface="Alef" panose="00000500000000000000" pitchFamily="2" charset="-79"/>
                <a:cs typeface="Alef" panose="00000500000000000000" pitchFamily="2" charset="-79"/>
              </a:rPr>
              <a:t>dataframe</a:t>
            </a:r>
            <a:r>
              <a:rPr lang="en-US" sz="2000" b="1" dirty="0">
                <a:latin typeface="Alef" panose="00000500000000000000" pitchFamily="2" charset="-79"/>
                <a:cs typeface="Alef" panose="00000500000000000000" pitchFamily="2" charset="-79"/>
              </a:rPr>
              <a:t>:</a:t>
            </a:r>
          </a:p>
        </p:txBody>
      </p:sp>
      <p:sp>
        <p:nvSpPr>
          <p:cNvPr id="13" name="TextBox 12">
            <a:extLst>
              <a:ext uri="{FF2B5EF4-FFF2-40B4-BE49-F238E27FC236}">
                <a16:creationId xmlns:a16="http://schemas.microsoft.com/office/drawing/2014/main" id="{CAAACB9B-E18A-A653-F0D1-E3B98C84C98F}"/>
              </a:ext>
            </a:extLst>
          </p:cNvPr>
          <p:cNvSpPr txBox="1"/>
          <p:nvPr/>
        </p:nvSpPr>
        <p:spPr>
          <a:xfrm>
            <a:off x="4394200" y="1086402"/>
            <a:ext cx="7227793" cy="707886"/>
          </a:xfrm>
          <a:prstGeom prst="rect">
            <a:avLst/>
          </a:prstGeom>
          <a:noFill/>
        </p:spPr>
        <p:txBody>
          <a:bodyPr wrap="square" rtlCol="0">
            <a:spAutoFit/>
          </a:bodyPr>
          <a:lstStyle/>
          <a:p>
            <a:pPr algn="l" rtl="0"/>
            <a:r>
              <a:rPr lang="en-US" sz="2000" b="1" dirty="0">
                <a:latin typeface="Alef" panose="00000500000000000000" pitchFamily="2" charset="-79"/>
                <a:cs typeface="Alef" panose="00000500000000000000" pitchFamily="2" charset="-79"/>
              </a:rPr>
              <a:t>We know that happiness is correlated with both sun exposure and sport activity. </a:t>
            </a:r>
          </a:p>
        </p:txBody>
      </p:sp>
      <p:pic>
        <p:nvPicPr>
          <p:cNvPr id="15" name="Picture 14">
            <a:extLst>
              <a:ext uri="{FF2B5EF4-FFF2-40B4-BE49-F238E27FC236}">
                <a16:creationId xmlns:a16="http://schemas.microsoft.com/office/drawing/2014/main" id="{6BAC7A57-7B96-903D-57A1-1475775D7ACD}"/>
              </a:ext>
            </a:extLst>
          </p:cNvPr>
          <p:cNvPicPr>
            <a:picLocks noChangeAspect="1"/>
          </p:cNvPicPr>
          <p:nvPr/>
        </p:nvPicPr>
        <p:blipFill rotWithShape="1">
          <a:blip r:embed="rId4"/>
          <a:srcRect t="77408" r="70208" b="11296"/>
          <a:stretch/>
        </p:blipFill>
        <p:spPr>
          <a:xfrm>
            <a:off x="4826002" y="1764745"/>
            <a:ext cx="4813654" cy="1026688"/>
          </a:xfrm>
          <a:prstGeom prst="rect">
            <a:avLst/>
          </a:prstGeom>
        </p:spPr>
      </p:pic>
      <p:sp>
        <p:nvSpPr>
          <p:cNvPr id="7" name="TextBox 6">
            <a:extLst>
              <a:ext uri="{FF2B5EF4-FFF2-40B4-BE49-F238E27FC236}">
                <a16:creationId xmlns:a16="http://schemas.microsoft.com/office/drawing/2014/main" id="{C634ED20-D279-FAE9-7C4A-16F42EC32484}"/>
              </a:ext>
            </a:extLst>
          </p:cNvPr>
          <p:cNvSpPr txBox="1"/>
          <p:nvPr/>
        </p:nvSpPr>
        <p:spPr>
          <a:xfrm>
            <a:off x="4394199" y="3179535"/>
            <a:ext cx="7227793" cy="707886"/>
          </a:xfrm>
          <a:prstGeom prst="rect">
            <a:avLst/>
          </a:prstGeom>
          <a:noFill/>
        </p:spPr>
        <p:txBody>
          <a:bodyPr wrap="square" rtlCol="0">
            <a:spAutoFit/>
          </a:bodyPr>
          <a:lstStyle/>
          <a:p>
            <a:pPr algn="l" rtl="0"/>
            <a:r>
              <a:rPr lang="en-US" sz="2000" b="1" dirty="0">
                <a:latin typeface="Alef" panose="00000500000000000000" pitchFamily="2" charset="-79"/>
                <a:cs typeface="Alef" panose="00000500000000000000" pitchFamily="2" charset="-79"/>
              </a:rPr>
              <a:t>We also know that sporting activity has an effect </a:t>
            </a:r>
            <a:r>
              <a:rPr lang="en-US" sz="2000" b="1" i="1" dirty="0">
                <a:latin typeface="Alef" panose="00000500000000000000" pitchFamily="2" charset="-79"/>
                <a:cs typeface="Alef" panose="00000500000000000000" pitchFamily="2" charset="-79"/>
              </a:rPr>
              <a:t>beyond </a:t>
            </a:r>
            <a:r>
              <a:rPr lang="en-US" sz="2000" b="1" dirty="0">
                <a:latin typeface="Alef" panose="00000500000000000000" pitchFamily="2" charset="-79"/>
                <a:cs typeface="Alef" panose="00000500000000000000" pitchFamily="2" charset="-79"/>
              </a:rPr>
              <a:t>hours of sun exposure.  </a:t>
            </a:r>
          </a:p>
        </p:txBody>
      </p:sp>
      <p:pic>
        <p:nvPicPr>
          <p:cNvPr id="9" name="Picture 8">
            <a:extLst>
              <a:ext uri="{FF2B5EF4-FFF2-40B4-BE49-F238E27FC236}">
                <a16:creationId xmlns:a16="http://schemas.microsoft.com/office/drawing/2014/main" id="{8F11E6A8-57EF-3C97-B260-62DD2EAC36F6}"/>
              </a:ext>
            </a:extLst>
          </p:cNvPr>
          <p:cNvPicPr>
            <a:picLocks noChangeAspect="1"/>
          </p:cNvPicPr>
          <p:nvPr/>
        </p:nvPicPr>
        <p:blipFill rotWithShape="1">
          <a:blip r:embed="rId5"/>
          <a:srcRect l="729" t="39815" r="58375" b="22075"/>
          <a:stretch/>
        </p:blipFill>
        <p:spPr>
          <a:xfrm>
            <a:off x="4655094" y="3887421"/>
            <a:ext cx="5454581" cy="2859220"/>
          </a:xfrm>
          <a:prstGeom prst="rect">
            <a:avLst/>
          </a:prstGeom>
        </p:spPr>
      </p:pic>
    </p:spTree>
    <p:extLst>
      <p:ext uri="{BB962C8B-B14F-4D97-AF65-F5344CB8AC3E}">
        <p14:creationId xmlns:p14="http://schemas.microsoft.com/office/powerpoint/2010/main" val="337338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94"/>
            <a:ext cx="11211560" cy="1325563"/>
          </a:xfrm>
        </p:spPr>
        <p:txBody>
          <a:bodyPr/>
          <a:lstStyle/>
          <a:p>
            <a:pPr algn="l" rtl="0"/>
            <a:r>
              <a:rPr lang="en-US" sz="4000" b="1" dirty="0">
                <a:latin typeface="Alef" panose="00000500000000000000" pitchFamily="2" charset="-79"/>
                <a:cs typeface="Alef" panose="00000500000000000000" pitchFamily="2" charset="-79"/>
              </a:rPr>
              <a:t>Multiple regression: </a:t>
            </a:r>
            <a:r>
              <a:rPr lang="en-US" sz="4000" dirty="0">
                <a:latin typeface="Alef" panose="00000500000000000000" pitchFamily="2" charset="-79"/>
                <a:cs typeface="Alef" panose="00000500000000000000" pitchFamily="2" charset="-79"/>
              </a:rPr>
              <a:t>More than one predictor</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9229" y="1223761"/>
                <a:ext cx="11461296" cy="5254860"/>
              </a:xfrm>
            </p:spPr>
            <p:txBody>
              <a:bodyPr>
                <a:normAutofit fontScale="92500" lnSpcReduction="20000"/>
              </a:bodyPr>
              <a:lstStyle/>
              <a:p>
                <a:pPr algn="l" rtl="0"/>
                <a:r>
                  <a:rPr lang="en-US" sz="2400" dirty="0">
                    <a:latin typeface="Alef" panose="00000500000000000000" pitchFamily="2" charset="-79"/>
                    <a:cs typeface="Alef" panose="00000500000000000000" pitchFamily="2" charset="-79"/>
                  </a:rPr>
                  <a:t>Predicting y (outcome) from multiple x’s (predictors). </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Fitting a linear function of the form:</a:t>
                </a:r>
              </a:p>
              <a:p>
                <a:pPr marL="0" indent="0" algn="ctr" rtl="0">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effectLst/>
                                  <a:latin typeface="Cambria Math" panose="02040503050406030204" pitchFamily="18" charset="0"/>
                                  <a:ea typeface="Calibri" panose="020F0502020204030204" pitchFamily="34" charset="0"/>
                                  <a:cs typeface="Arial" panose="020B0604020202020204" pitchFamily="34" charset="0"/>
                                </a:rPr>
                              </m:ctrlPr>
                            </m:accPr>
                            <m:e>
                              <m:r>
                                <a:rPr lang="en-US" sz="24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effectLst/>
                              <a:latin typeface="Cambria Math" panose="02040503050406030204" pitchFamily="18" charset="0"/>
                              <a:ea typeface="Calibri" panose="020F0502020204030204" pitchFamily="34" charset="0"/>
                              <a:cs typeface="Arial" panose="020B0604020202020204" pitchFamily="34" charset="0"/>
                            </a:rPr>
                            <m:t>1</m:t>
                          </m:r>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2</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2</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b="0" i="1" smtClean="0">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𝑘</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𝑘</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oMath>
                  </m:oMathPara>
                </a14:m>
                <a:endParaRPr lang="en-US" sz="1800" dirty="0">
                  <a:effectLst/>
                  <a:latin typeface="Alef" panose="00000500000000000000" pitchFamily="2" charset="-79"/>
                  <a:ea typeface="Calibri" panose="020F0502020204030204" pitchFamily="34" charset="0"/>
                  <a:cs typeface="Alef" panose="00000500000000000000" pitchFamily="2" charset="-79"/>
                </a:endParaRPr>
              </a:p>
              <a:p>
                <a:pPr marL="0" indent="0" algn="ctr" rtl="0">
                  <a:buNone/>
                </a:pPr>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Extension of simple linear model, hence </a:t>
                </a:r>
                <a:r>
                  <a:rPr lang="en-US" sz="2400" b="1" dirty="0">
                    <a:latin typeface="Alef" panose="00000500000000000000" pitchFamily="2" charset="-79"/>
                    <a:cs typeface="Alef" panose="00000500000000000000" pitchFamily="2" charset="-79"/>
                  </a:rPr>
                  <a:t>many of what we know still holds</a:t>
                </a:r>
                <a:r>
                  <a:rPr lang="en-US" sz="2400" dirty="0">
                    <a:latin typeface="Alef" panose="00000500000000000000" pitchFamily="2" charset="-79"/>
                    <a:cs typeface="Alef" panose="00000500000000000000" pitchFamily="2" charset="-79"/>
                  </a:rPr>
                  <a:t>, including the fact that we can still:</a:t>
                </a:r>
              </a:p>
              <a:p>
                <a:pPr lvl="1" algn="l" rtl="0"/>
                <a:r>
                  <a:rPr lang="en-US" sz="1900" dirty="0">
                    <a:latin typeface="Alef" panose="00000500000000000000" pitchFamily="2" charset="-79"/>
                    <a:cs typeface="Alef" panose="00000500000000000000" pitchFamily="2" charset="-79"/>
                  </a:rPr>
                  <a:t>Estimate model’s parameters (</a:t>
                </a:r>
                <a14:m>
                  <m:oMath xmlns:m="http://schemas.openxmlformats.org/officeDocument/2006/math">
                    <m:sSub>
                      <m:sSubPr>
                        <m:ctrlPr>
                          <a:rPr lang="en-US" sz="1900" i="1" smtClean="0">
                            <a:effectLst/>
                            <a:latin typeface="Cambria Math" panose="02040503050406030204" pitchFamily="18" charset="0"/>
                            <a:cs typeface="Arial" panose="020B0604020202020204" pitchFamily="34" charset="0"/>
                          </a:rPr>
                        </m:ctrlPr>
                      </m:sSubPr>
                      <m:e>
                        <m:r>
                          <a:rPr lang="en-US" sz="1900" b="0" i="1" smtClean="0">
                            <a:effectLst/>
                            <a:latin typeface="Cambria Math" panose="02040503050406030204" pitchFamily="18" charset="0"/>
                            <a:cs typeface="Arial" panose="020B0604020202020204" pitchFamily="34" charset="0"/>
                          </a:rPr>
                          <m:t>𝑏</m:t>
                        </m:r>
                      </m:e>
                      <m:sub>
                        <m:r>
                          <a:rPr lang="en-US" sz="1900" b="0" i="1" smtClean="0">
                            <a:effectLst/>
                            <a:latin typeface="Cambria Math" panose="02040503050406030204" pitchFamily="18" charset="0"/>
                            <a:cs typeface="Arial" panose="020B0604020202020204" pitchFamily="34" charset="0"/>
                          </a:rPr>
                          <m:t>0</m:t>
                        </m:r>
                      </m:sub>
                    </m:sSub>
                  </m:oMath>
                </a14:m>
                <a:r>
                  <a:rPr lang="en-US" sz="1900" dirty="0">
                    <a:latin typeface="Alef" panose="00000500000000000000" pitchFamily="2" charset="-79"/>
                    <a:cs typeface="Alef" panose="00000500000000000000" pitchFamily="2" charset="-79"/>
                  </a:rPr>
                  <a:t>: intercept; </a:t>
                </a:r>
                <a14:m>
                  <m:oMath xmlns:m="http://schemas.openxmlformats.org/officeDocument/2006/math">
                    <m:sSub>
                      <m:sSubPr>
                        <m:ctrlPr>
                          <a:rPr lang="en-US" sz="1900" i="1">
                            <a:latin typeface="Cambria Math" panose="02040503050406030204" pitchFamily="18" charset="0"/>
                            <a:cs typeface="Arial" panose="020B0604020202020204" pitchFamily="34" charset="0"/>
                          </a:rPr>
                        </m:ctrlPr>
                      </m:sSubPr>
                      <m:e>
                        <m:r>
                          <a:rPr lang="en-US" sz="1900" i="1">
                            <a:latin typeface="Cambria Math" panose="02040503050406030204" pitchFamily="18" charset="0"/>
                            <a:cs typeface="Arial" panose="020B0604020202020204" pitchFamily="34" charset="0"/>
                          </a:rPr>
                          <m:t>𝑏</m:t>
                        </m:r>
                      </m:e>
                      <m:sub>
                        <m:r>
                          <a:rPr lang="en-US" sz="1900" i="1">
                            <a:latin typeface="Cambria Math" panose="02040503050406030204" pitchFamily="18" charset="0"/>
                            <a:cs typeface="Arial" panose="020B0604020202020204" pitchFamily="34" charset="0"/>
                          </a:rPr>
                          <m:t>1</m:t>
                        </m:r>
                      </m:sub>
                    </m:sSub>
                  </m:oMath>
                </a14:m>
                <a:r>
                  <a:rPr lang="en-US" sz="1900" dirty="0">
                    <a:latin typeface="Alef" panose="00000500000000000000" pitchFamily="2" charset="-79"/>
                    <a:cs typeface="Alef" panose="00000500000000000000" pitchFamily="2" charset="-79"/>
                  </a:rPr>
                  <a:t>: slope for </a:t>
                </a:r>
                <a14:m>
                  <m:oMath xmlns:m="http://schemas.openxmlformats.org/officeDocument/2006/math">
                    <m:sSub>
                      <m:sSubPr>
                        <m:ctrlPr>
                          <a:rPr lang="en-US" sz="1900" i="1">
                            <a:latin typeface="Cambria Math" panose="02040503050406030204" pitchFamily="18" charset="0"/>
                            <a:ea typeface="Calibri" panose="020F0502020204030204" pitchFamily="34" charset="0"/>
                            <a:cs typeface="Arial" panose="020B0604020202020204" pitchFamily="34" charset="0"/>
                          </a:rPr>
                        </m:ctrlPr>
                      </m:sSubPr>
                      <m:e>
                        <m:r>
                          <a:rPr lang="en-US" sz="1900" i="1">
                            <a:latin typeface="Cambria Math" panose="02040503050406030204" pitchFamily="18" charset="0"/>
                            <a:ea typeface="Calibri" panose="020F0502020204030204" pitchFamily="34" charset="0"/>
                            <a:cs typeface="Arial" panose="020B0604020202020204" pitchFamily="34" charset="0"/>
                          </a:rPr>
                          <m:t>𝑥</m:t>
                        </m:r>
                      </m:e>
                      <m:sub>
                        <m:r>
                          <a:rPr lang="en-US" sz="1900" i="1">
                            <a:latin typeface="Cambria Math" panose="02040503050406030204" pitchFamily="18" charset="0"/>
                            <a:ea typeface="Calibri" panose="020F0502020204030204" pitchFamily="34" charset="0"/>
                            <a:cs typeface="Arial" panose="020B0604020202020204" pitchFamily="34" charset="0"/>
                          </a:rPr>
                          <m:t>1</m:t>
                        </m:r>
                      </m:sub>
                    </m:sSub>
                  </m:oMath>
                </a14:m>
                <a:r>
                  <a:rPr lang="en-US" sz="1900" dirty="0">
                    <a:latin typeface="Alef" panose="00000500000000000000" pitchFamily="2" charset="-79"/>
                    <a:cs typeface="Alef" panose="00000500000000000000" pitchFamily="2" charset="-79"/>
                  </a:rPr>
                  <a:t>; </a:t>
                </a:r>
                <a14:m>
                  <m:oMath xmlns:m="http://schemas.openxmlformats.org/officeDocument/2006/math">
                    <m:sSub>
                      <m:sSubPr>
                        <m:ctrlPr>
                          <a:rPr lang="en-US" sz="1900" i="1">
                            <a:latin typeface="Cambria Math" panose="02040503050406030204" pitchFamily="18" charset="0"/>
                            <a:cs typeface="Arial" panose="020B0604020202020204" pitchFamily="34" charset="0"/>
                          </a:rPr>
                        </m:ctrlPr>
                      </m:sSubPr>
                      <m:e>
                        <m:r>
                          <a:rPr lang="en-US" sz="1900" i="1">
                            <a:latin typeface="Cambria Math" panose="02040503050406030204" pitchFamily="18" charset="0"/>
                            <a:cs typeface="Arial" panose="020B0604020202020204" pitchFamily="34" charset="0"/>
                          </a:rPr>
                          <m:t>𝑏</m:t>
                        </m:r>
                      </m:e>
                      <m:sub>
                        <m:r>
                          <a:rPr lang="en-US" sz="1900" b="0" i="1" smtClean="0">
                            <a:latin typeface="Cambria Math" panose="02040503050406030204" pitchFamily="18" charset="0"/>
                            <a:cs typeface="Arial" panose="020B0604020202020204" pitchFamily="34" charset="0"/>
                          </a:rPr>
                          <m:t>2</m:t>
                        </m:r>
                      </m:sub>
                    </m:sSub>
                  </m:oMath>
                </a14:m>
                <a:r>
                  <a:rPr lang="en-US" sz="1900" dirty="0">
                    <a:latin typeface="Alef" panose="00000500000000000000" pitchFamily="2" charset="-79"/>
                    <a:cs typeface="Alef" panose="00000500000000000000" pitchFamily="2" charset="-79"/>
                  </a:rPr>
                  <a:t>: slope for </a:t>
                </a:r>
                <a14:m>
                  <m:oMath xmlns:m="http://schemas.openxmlformats.org/officeDocument/2006/math">
                    <m:sSub>
                      <m:sSubPr>
                        <m:ctrlPr>
                          <a:rPr lang="en-US" sz="1900" i="1">
                            <a:latin typeface="Cambria Math" panose="02040503050406030204" pitchFamily="18" charset="0"/>
                            <a:ea typeface="Calibri" panose="020F0502020204030204" pitchFamily="34" charset="0"/>
                            <a:cs typeface="Arial" panose="020B0604020202020204" pitchFamily="34" charset="0"/>
                          </a:rPr>
                        </m:ctrlPr>
                      </m:sSubPr>
                      <m:e>
                        <m:r>
                          <a:rPr lang="en-US" sz="1900" i="1">
                            <a:latin typeface="Cambria Math" panose="02040503050406030204" pitchFamily="18" charset="0"/>
                            <a:ea typeface="Calibri" panose="020F0502020204030204" pitchFamily="34" charset="0"/>
                            <a:cs typeface="Arial" panose="020B0604020202020204" pitchFamily="34" charset="0"/>
                          </a:rPr>
                          <m:t>𝑥</m:t>
                        </m:r>
                      </m:e>
                      <m:sub>
                        <m:r>
                          <a:rPr lang="en-US" sz="1900" b="0" i="1" smtClean="0">
                            <a:latin typeface="Cambria Math" panose="02040503050406030204" pitchFamily="18" charset="0"/>
                            <a:ea typeface="Calibri" panose="020F0502020204030204" pitchFamily="34" charset="0"/>
                            <a:cs typeface="Arial" panose="020B0604020202020204" pitchFamily="34" charset="0"/>
                          </a:rPr>
                          <m:t>2</m:t>
                        </m:r>
                      </m:sub>
                    </m:sSub>
                  </m:oMath>
                </a14:m>
                <a:r>
                  <a:rPr lang="en-US" sz="1900" dirty="0">
                    <a:latin typeface="Alef" panose="00000500000000000000" pitchFamily="2" charset="-79"/>
                    <a:cs typeface="Alef" panose="00000500000000000000" pitchFamily="2" charset="-79"/>
                  </a:rPr>
                  <a:t>). </a:t>
                </a:r>
              </a:p>
              <a:p>
                <a:pPr lvl="1" algn="l" rtl="0"/>
                <a:r>
                  <a:rPr lang="en-US" sz="1900" dirty="0">
                    <a:latin typeface="Alef" panose="00000500000000000000" pitchFamily="2" charset="-79"/>
                    <a:cs typeface="Alef" panose="00000500000000000000" pitchFamily="2" charset="-79"/>
                  </a:rPr>
                  <a:t>Run NHST procedure on these parameters (is each of </a:t>
                </a:r>
                <a14:m>
                  <m:oMath xmlns:m="http://schemas.openxmlformats.org/officeDocument/2006/math">
                    <m:sSub>
                      <m:sSubPr>
                        <m:ctrlPr>
                          <a:rPr lang="en-US" sz="1900" i="1" smtClean="0">
                            <a:effectLst/>
                            <a:latin typeface="Cambria Math" panose="02040503050406030204" pitchFamily="18" charset="0"/>
                            <a:cs typeface="Arial" panose="020B0604020202020204" pitchFamily="34" charset="0"/>
                          </a:rPr>
                        </m:ctrlPr>
                      </m:sSubPr>
                      <m:e>
                        <m:r>
                          <a:rPr lang="en-US" sz="1900" i="1" smtClean="0">
                            <a:effectLst/>
                            <a:latin typeface="Cambria Math" panose="02040503050406030204" pitchFamily="18" charset="0"/>
                            <a:ea typeface="Cambria Math" panose="02040503050406030204" pitchFamily="18" charset="0"/>
                            <a:cs typeface="Arial" panose="020B0604020202020204" pitchFamily="34" charset="0"/>
                          </a:rPr>
                          <m:t>𝛽</m:t>
                        </m:r>
                      </m:e>
                      <m:sub>
                        <m:r>
                          <a:rPr lang="en-US" sz="1900" b="0" i="1" smtClean="0">
                            <a:effectLst/>
                            <a:latin typeface="Cambria Math" panose="02040503050406030204" pitchFamily="18" charset="0"/>
                            <a:cs typeface="Arial" panose="020B0604020202020204" pitchFamily="34" charset="0"/>
                          </a:rPr>
                          <m:t>0</m:t>
                        </m:r>
                      </m:sub>
                    </m:sSub>
                  </m:oMath>
                </a14:m>
                <a:r>
                  <a:rPr lang="en-US" sz="1900" dirty="0">
                    <a:latin typeface="Alef" panose="00000500000000000000" pitchFamily="2" charset="-79"/>
                    <a:cs typeface="Alef" panose="00000500000000000000" pitchFamily="2" charset="-79"/>
                  </a:rPr>
                  <a:t>,</a:t>
                </a:r>
                <a:r>
                  <a:rPr lang="en-US" sz="1900" dirty="0">
                    <a:cs typeface="Arial" panose="020B0604020202020204" pitchFamily="34" charset="0"/>
                  </a:rPr>
                  <a:t> </a:t>
                </a:r>
                <a14:m>
                  <m:oMath xmlns:m="http://schemas.openxmlformats.org/officeDocument/2006/math">
                    <m:sSub>
                      <m:sSubPr>
                        <m:ctrlPr>
                          <a:rPr lang="en-US" sz="1900" i="1" smtClean="0">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Cambria Math" panose="02040503050406030204" pitchFamily="18" charset="0"/>
                            <a:cs typeface="Arial" panose="020B0604020202020204" pitchFamily="34" charset="0"/>
                          </a:rPr>
                          <m:t>𝛽</m:t>
                        </m:r>
                      </m:e>
                      <m:sub>
                        <m:r>
                          <a:rPr lang="en-US" sz="1900" b="0" i="1" smtClean="0">
                            <a:latin typeface="Cambria Math" panose="02040503050406030204" pitchFamily="18" charset="0"/>
                            <a:cs typeface="Arial" panose="020B0604020202020204" pitchFamily="34" charset="0"/>
                          </a:rPr>
                          <m:t>1</m:t>
                        </m:r>
                      </m:sub>
                    </m:sSub>
                    <m:r>
                      <a:rPr lang="en-US" sz="1900" b="0" i="1" smtClean="0">
                        <a:latin typeface="Cambria Math" panose="02040503050406030204" pitchFamily="18" charset="0"/>
                        <a:cs typeface="Arial" panose="020B0604020202020204" pitchFamily="34" charset="0"/>
                      </a:rPr>
                      <m:t>,</m:t>
                    </m:r>
                    <m:sSub>
                      <m:sSubPr>
                        <m:ctrlPr>
                          <a:rPr lang="en-US" sz="1900" i="1">
                            <a:latin typeface="Cambria Math" panose="02040503050406030204" pitchFamily="18" charset="0"/>
                            <a:cs typeface="Arial" panose="020B0604020202020204" pitchFamily="34" charset="0"/>
                          </a:rPr>
                        </m:ctrlPr>
                      </m:sSubPr>
                      <m:e>
                        <m:r>
                          <a:rPr lang="en-US" sz="1900" b="0" i="1" smtClean="0">
                            <a:latin typeface="Cambria Math" panose="02040503050406030204" pitchFamily="18" charset="0"/>
                            <a:cs typeface="Arial" panose="020B0604020202020204" pitchFamily="34" charset="0"/>
                          </a:rPr>
                          <m:t> </m:t>
                        </m:r>
                        <m:r>
                          <a:rPr lang="en-US" sz="1900" i="1">
                            <a:latin typeface="Cambria Math" panose="02040503050406030204" pitchFamily="18" charset="0"/>
                            <a:ea typeface="Cambria Math" panose="02040503050406030204" pitchFamily="18" charset="0"/>
                            <a:cs typeface="Arial" panose="020B0604020202020204" pitchFamily="34" charset="0"/>
                          </a:rPr>
                          <m:t>𝛽</m:t>
                        </m:r>
                      </m:e>
                      <m:sub>
                        <m:r>
                          <a:rPr lang="en-US" sz="1900" b="0" i="1" smtClean="0">
                            <a:latin typeface="Cambria Math" panose="02040503050406030204" pitchFamily="18" charset="0"/>
                            <a:cs typeface="Arial" panose="020B0604020202020204" pitchFamily="34" charset="0"/>
                          </a:rPr>
                          <m:t>2</m:t>
                        </m:r>
                      </m:sub>
                    </m:sSub>
                    <m:r>
                      <a:rPr lang="en-US" sz="1900" b="0" i="1" smtClean="0">
                        <a:latin typeface="Cambria Math" panose="02040503050406030204" pitchFamily="18" charset="0"/>
                        <a:cs typeface="Arial" panose="020B0604020202020204" pitchFamily="34" charset="0"/>
                      </a:rPr>
                      <m:t>…</m:t>
                    </m:r>
                    <m:sSub>
                      <m:sSubPr>
                        <m:ctrlPr>
                          <a:rPr lang="en-US" sz="1900" i="1">
                            <a:latin typeface="Cambria Math" panose="02040503050406030204" pitchFamily="18" charset="0"/>
                            <a:cs typeface="Arial" panose="020B0604020202020204" pitchFamily="34" charset="0"/>
                          </a:rPr>
                        </m:ctrlPr>
                      </m:sSubPr>
                      <m:e>
                        <m:r>
                          <a:rPr lang="en-US" sz="1900" i="1">
                            <a:latin typeface="Cambria Math" panose="02040503050406030204" pitchFamily="18" charset="0"/>
                            <a:ea typeface="Cambria Math" panose="02040503050406030204" pitchFamily="18" charset="0"/>
                            <a:cs typeface="Arial" panose="020B0604020202020204" pitchFamily="34" charset="0"/>
                          </a:rPr>
                          <m:t>𝛽</m:t>
                        </m:r>
                      </m:e>
                      <m:sub>
                        <m:r>
                          <a:rPr lang="en-US" sz="1900" b="0" i="1" smtClean="0">
                            <a:latin typeface="Cambria Math" panose="02040503050406030204" pitchFamily="18" charset="0"/>
                            <a:cs typeface="Arial" panose="020B0604020202020204" pitchFamily="34" charset="0"/>
                          </a:rPr>
                          <m:t>𝑘</m:t>
                        </m:r>
                      </m:sub>
                    </m:sSub>
                  </m:oMath>
                </a14:m>
                <a:r>
                  <a:rPr lang="en-US" sz="1900" dirty="0">
                    <a:latin typeface="Alef" panose="00000500000000000000" pitchFamily="2" charset="-79"/>
                    <a:cs typeface="Alef" panose="00000500000000000000" pitchFamily="2" charset="-79"/>
                  </a:rPr>
                  <a:t>, different than zero? What is the 95% CI?) </a:t>
                </a:r>
              </a:p>
              <a:p>
                <a:pPr lvl="1" algn="l" rtl="0"/>
                <a:r>
                  <a:rPr lang="en-US" sz="1900" dirty="0">
                    <a:latin typeface="Alef" panose="00000500000000000000" pitchFamily="2" charset="-79"/>
                    <a:cs typeface="Alef" panose="00000500000000000000" pitchFamily="2" charset="-79"/>
                  </a:rPr>
                  <a:t>Estimate </a:t>
                </a:r>
                <a14:m>
                  <m:oMath xmlns:m="http://schemas.openxmlformats.org/officeDocument/2006/math">
                    <m:sSup>
                      <m:sSupPr>
                        <m:ctrlPr>
                          <a:rPr lang="en-US" sz="1900" b="0" i="1" smtClean="0">
                            <a:effectLst/>
                            <a:latin typeface="Cambria Math" panose="02040503050406030204" pitchFamily="18" charset="0"/>
                            <a:cs typeface="Arial" panose="020B0604020202020204" pitchFamily="34" charset="0"/>
                          </a:rPr>
                        </m:ctrlPr>
                      </m:sSupPr>
                      <m:e>
                        <m:r>
                          <a:rPr lang="en-US" sz="1900" b="0" i="1" smtClean="0">
                            <a:effectLst/>
                            <a:latin typeface="Cambria Math" panose="02040503050406030204" pitchFamily="18" charset="0"/>
                            <a:cs typeface="Arial" panose="020B0604020202020204" pitchFamily="34" charset="0"/>
                          </a:rPr>
                          <m:t>𝑅</m:t>
                        </m:r>
                      </m:e>
                      <m:sup>
                        <m:r>
                          <a:rPr lang="en-US" sz="1900" b="0" i="1" smtClean="0">
                            <a:effectLst/>
                            <a:latin typeface="Cambria Math" panose="02040503050406030204" pitchFamily="18" charset="0"/>
                            <a:cs typeface="Arial" panose="020B0604020202020204" pitchFamily="34" charset="0"/>
                          </a:rPr>
                          <m:t>2</m:t>
                        </m:r>
                      </m:sup>
                    </m:sSup>
                  </m:oMath>
                </a14:m>
                <a:r>
                  <a:rPr lang="en-US" sz="1900" dirty="0">
                    <a:latin typeface="Alef" panose="00000500000000000000" pitchFamily="2" charset="-79"/>
                    <a:cs typeface="Alef" panose="00000500000000000000" pitchFamily="2" charset="-79"/>
                  </a:rPr>
                  <a:t>: proportion variance in y explained by </a:t>
                </a:r>
                <a14:m>
                  <m:oMath xmlns:m="http://schemas.openxmlformats.org/officeDocument/2006/math">
                    <m:sSub>
                      <m:sSubPr>
                        <m:ctrlPr>
                          <a:rPr lang="en-US" sz="1900" i="1">
                            <a:latin typeface="Cambria Math" panose="02040503050406030204" pitchFamily="18" charset="0"/>
                            <a:ea typeface="Calibri" panose="020F0502020204030204" pitchFamily="34" charset="0"/>
                            <a:cs typeface="Arial" panose="020B0604020202020204" pitchFamily="34" charset="0"/>
                          </a:rPr>
                        </m:ctrlPr>
                      </m:sSubPr>
                      <m:e>
                        <m:r>
                          <a:rPr lang="en-US" sz="1900" i="1">
                            <a:latin typeface="Cambria Math" panose="02040503050406030204" pitchFamily="18" charset="0"/>
                            <a:ea typeface="Calibri" panose="020F0502020204030204" pitchFamily="34" charset="0"/>
                            <a:cs typeface="Arial" panose="020B0604020202020204" pitchFamily="34" charset="0"/>
                          </a:rPr>
                          <m:t>𝑥</m:t>
                        </m:r>
                      </m:e>
                      <m:sub>
                        <m:r>
                          <a:rPr lang="en-US" sz="1900" i="1">
                            <a:latin typeface="Cambria Math" panose="02040503050406030204" pitchFamily="18" charset="0"/>
                            <a:ea typeface="Calibri" panose="020F0502020204030204" pitchFamily="34" charset="0"/>
                            <a:cs typeface="Arial" panose="020B0604020202020204" pitchFamily="34" charset="0"/>
                          </a:rPr>
                          <m:t>1</m:t>
                        </m:r>
                      </m:sub>
                    </m:sSub>
                  </m:oMath>
                </a14:m>
                <a:r>
                  <a:rPr lang="en-US" sz="1900" dirty="0">
                    <a:latin typeface="Alef" panose="00000500000000000000" pitchFamily="2" charset="-79"/>
                    <a:cs typeface="Alef" panose="00000500000000000000" pitchFamily="2" charset="-79"/>
                  </a:rPr>
                  <a:t>,…, </a:t>
                </a:r>
                <a14:m>
                  <m:oMath xmlns:m="http://schemas.openxmlformats.org/officeDocument/2006/math">
                    <m:sSub>
                      <m:sSubPr>
                        <m:ctrlPr>
                          <a:rPr lang="en-US" sz="1900" i="1">
                            <a:latin typeface="Cambria Math" panose="02040503050406030204" pitchFamily="18" charset="0"/>
                            <a:ea typeface="Calibri" panose="020F0502020204030204" pitchFamily="34" charset="0"/>
                            <a:cs typeface="Arial" panose="020B0604020202020204" pitchFamily="34" charset="0"/>
                          </a:rPr>
                        </m:ctrlPr>
                      </m:sSubPr>
                      <m:e>
                        <m:r>
                          <a:rPr lang="en-US" sz="1900" i="1">
                            <a:latin typeface="Cambria Math" panose="02040503050406030204" pitchFamily="18" charset="0"/>
                            <a:ea typeface="Calibri" panose="020F0502020204030204" pitchFamily="34" charset="0"/>
                            <a:cs typeface="Arial" panose="020B0604020202020204" pitchFamily="34" charset="0"/>
                          </a:rPr>
                          <m:t>𝑥</m:t>
                        </m:r>
                      </m:e>
                      <m:sub>
                        <m:r>
                          <a:rPr lang="en-US" sz="1900" b="0" i="1" smtClean="0">
                            <a:latin typeface="Cambria Math" panose="02040503050406030204" pitchFamily="18" charset="0"/>
                            <a:ea typeface="Calibri" panose="020F0502020204030204" pitchFamily="34" charset="0"/>
                            <a:cs typeface="Arial" panose="020B0604020202020204" pitchFamily="34" charset="0"/>
                          </a:rPr>
                          <m:t>𝑘</m:t>
                        </m:r>
                      </m:sub>
                    </m:sSub>
                  </m:oMath>
                </a14:m>
                <a:endParaRPr lang="en-US" sz="1900" dirty="0">
                  <a:latin typeface="Alef" panose="00000500000000000000" pitchFamily="2" charset="-79"/>
                  <a:cs typeface="Alef" panose="00000500000000000000" pitchFamily="2" charset="-79"/>
                </a:endParaRPr>
              </a:p>
              <a:p>
                <a:pPr marL="457200" lvl="1" indent="0" algn="l" rtl="0">
                  <a:buNone/>
                </a:pPr>
                <a:endParaRPr lang="en-US" sz="19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But: </a:t>
                </a:r>
                <a:r>
                  <a:rPr lang="en-US" sz="2400" b="1" dirty="0">
                    <a:latin typeface="Alef" panose="00000500000000000000" pitchFamily="2" charset="-79"/>
                    <a:cs typeface="Alef" panose="00000500000000000000" pitchFamily="2" charset="-79"/>
                  </a:rPr>
                  <a:t>the interpretation </a:t>
                </a:r>
                <a:r>
                  <a:rPr lang="en-US" sz="2400" dirty="0">
                    <a:latin typeface="Alef" panose="00000500000000000000" pitchFamily="2" charset="-79"/>
                    <a:cs typeface="Alef" panose="00000500000000000000" pitchFamily="2" charset="-79"/>
                  </a:rPr>
                  <a:t>(and calculation) </a:t>
                </a:r>
                <a:r>
                  <a:rPr lang="en-US" sz="2400" b="1" dirty="0">
                    <a:latin typeface="Alef" panose="00000500000000000000" pitchFamily="2" charset="-79"/>
                    <a:cs typeface="Alef" panose="00000500000000000000" pitchFamily="2" charset="-79"/>
                  </a:rPr>
                  <a:t>of </a:t>
                </a:r>
                <a14:m>
                  <m:oMath xmlns:m="http://schemas.openxmlformats.org/officeDocument/2006/math">
                    <m:sSub>
                      <m:sSubPr>
                        <m:ctrlPr>
                          <a:rPr lang="en-US" sz="2400" b="1" i="1" smtClean="0">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𝒃</m:t>
                        </m:r>
                      </m:e>
                      <m:sub>
                        <m:r>
                          <a:rPr lang="en-US" sz="2400" b="1" i="1" smtClean="0">
                            <a:latin typeface="Cambria Math" panose="02040503050406030204" pitchFamily="18" charset="0"/>
                            <a:cs typeface="Arial" panose="020B0604020202020204" pitchFamily="34" charset="0"/>
                          </a:rPr>
                          <m:t>𝟏</m:t>
                        </m:r>
                      </m:sub>
                    </m:sSub>
                  </m:oMath>
                </a14:m>
                <a:r>
                  <a:rPr lang="en-US" sz="2400" b="1" dirty="0">
                    <a:latin typeface="Alef" panose="00000500000000000000" pitchFamily="2" charset="-79"/>
                    <a:cs typeface="Alef" panose="00000500000000000000" pitchFamily="2" charset="-79"/>
                  </a:rPr>
                  <a:t>, </a:t>
                </a:r>
                <a14:m>
                  <m:oMath xmlns:m="http://schemas.openxmlformats.org/officeDocument/2006/math">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𝒃</m:t>
                        </m:r>
                      </m:e>
                      <m:sub>
                        <m:r>
                          <a:rPr lang="en-US" sz="2400" b="1" i="1" smtClean="0">
                            <a:latin typeface="Cambria Math" panose="02040503050406030204" pitchFamily="18" charset="0"/>
                            <a:cs typeface="Arial" panose="020B0604020202020204" pitchFamily="34" charset="0"/>
                          </a:rPr>
                          <m:t>𝟐</m:t>
                        </m:r>
                      </m:sub>
                    </m:sSub>
                  </m:oMath>
                </a14:m>
                <a:r>
                  <a:rPr lang="en-US" sz="2400" b="1" dirty="0">
                    <a:latin typeface="Alef" panose="00000500000000000000" pitchFamily="2" charset="-79"/>
                    <a:cs typeface="Alef" panose="00000500000000000000" pitchFamily="2" charset="-79"/>
                  </a:rPr>
                  <a:t>… </a:t>
                </a:r>
                <a14:m>
                  <m:oMath xmlns:m="http://schemas.openxmlformats.org/officeDocument/2006/math">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𝒃</m:t>
                        </m:r>
                      </m:e>
                      <m:sub>
                        <m:r>
                          <a:rPr lang="en-US" sz="2400" b="1" i="1" smtClean="0">
                            <a:latin typeface="Cambria Math" panose="02040503050406030204" pitchFamily="18" charset="0"/>
                            <a:cs typeface="Arial" panose="020B0604020202020204" pitchFamily="34" charset="0"/>
                          </a:rPr>
                          <m:t>𝒌</m:t>
                        </m:r>
                      </m:sub>
                    </m:sSub>
                  </m:oMath>
                </a14:m>
                <a:r>
                  <a:rPr lang="en-US" sz="2400" b="1" dirty="0">
                    <a:latin typeface="Alef" panose="00000500000000000000" pitchFamily="2" charset="-79"/>
                    <a:cs typeface="Alef" panose="00000500000000000000" pitchFamily="2" charset="-79"/>
                  </a:rPr>
                  <a:t> changes</a:t>
                </a:r>
                <a:r>
                  <a:rPr lang="en-US" sz="2400" dirty="0">
                    <a:latin typeface="Alef" panose="00000500000000000000" pitchFamily="2" charset="-79"/>
                    <a:cs typeface="Alef" panose="00000500000000000000" pitchFamily="2" charset="-79"/>
                  </a:rPr>
                  <a:t>.</a:t>
                </a:r>
              </a:p>
              <a:p>
                <a:pPr lvl="1" algn="l" rtl="0"/>
                <a:r>
                  <a:rPr lang="en-US" sz="2200" b="1" dirty="0">
                    <a:latin typeface="Alef" panose="00000500000000000000" pitchFamily="2" charset="-79"/>
                    <a:cs typeface="Alef" panose="00000500000000000000" pitchFamily="2" charset="-79"/>
                  </a:rPr>
                  <a:t>What does it mean to examine the effect of one variable (</a:t>
                </a:r>
                <a14:m>
                  <m:oMath xmlns:m="http://schemas.openxmlformats.org/officeDocument/2006/math">
                    <m:sSub>
                      <m:sSubPr>
                        <m:ctrlPr>
                          <a:rPr lang="en-US" sz="2200" b="1" i="1" smtClean="0">
                            <a:latin typeface="Cambria Math" panose="02040503050406030204" pitchFamily="18" charset="0"/>
                            <a:ea typeface="Calibri" panose="020F0502020204030204" pitchFamily="34" charset="0"/>
                            <a:cs typeface="Arial" panose="020B0604020202020204" pitchFamily="34" charset="0"/>
                          </a:rPr>
                        </m:ctrlPr>
                      </m:sSubPr>
                      <m:e>
                        <m:r>
                          <a:rPr lang="en-US" sz="2200" b="1" i="1">
                            <a:latin typeface="Cambria Math" panose="02040503050406030204" pitchFamily="18" charset="0"/>
                            <a:ea typeface="Calibri" panose="020F0502020204030204" pitchFamily="34" charset="0"/>
                            <a:cs typeface="Arial" panose="020B0604020202020204" pitchFamily="34" charset="0"/>
                          </a:rPr>
                          <m:t>𝒙</m:t>
                        </m:r>
                      </m:e>
                      <m:sub>
                        <m:r>
                          <a:rPr lang="en-US" sz="2200" b="1" i="1">
                            <a:latin typeface="Cambria Math" panose="02040503050406030204" pitchFamily="18" charset="0"/>
                            <a:ea typeface="Calibri" panose="020F0502020204030204" pitchFamily="34" charset="0"/>
                            <a:cs typeface="Arial" panose="020B0604020202020204" pitchFamily="34" charset="0"/>
                          </a:rPr>
                          <m:t>𝟏</m:t>
                        </m:r>
                      </m:sub>
                    </m:sSub>
                  </m:oMath>
                </a14:m>
                <a:r>
                  <a:rPr lang="en-US" sz="2200" b="1" dirty="0">
                    <a:latin typeface="Alef" panose="00000500000000000000" pitchFamily="2" charset="-79"/>
                    <a:cs typeface="Alef" panose="00000500000000000000" pitchFamily="2" charset="-79"/>
                  </a:rPr>
                  <a:t>) when another one (e.g., </a:t>
                </a:r>
                <a14:m>
                  <m:oMath xmlns:m="http://schemas.openxmlformats.org/officeDocument/2006/math">
                    <m:sSub>
                      <m:sSubPr>
                        <m:ctrlPr>
                          <a:rPr lang="en-US" sz="2200" b="1" i="1">
                            <a:latin typeface="Cambria Math" panose="02040503050406030204" pitchFamily="18" charset="0"/>
                            <a:ea typeface="Calibri" panose="020F0502020204030204" pitchFamily="34" charset="0"/>
                            <a:cs typeface="Arial" panose="020B0604020202020204" pitchFamily="34" charset="0"/>
                          </a:rPr>
                        </m:ctrlPr>
                      </m:sSubPr>
                      <m:e>
                        <m:r>
                          <a:rPr lang="en-US" sz="2200" b="1" i="1">
                            <a:latin typeface="Cambria Math" panose="02040503050406030204" pitchFamily="18" charset="0"/>
                            <a:ea typeface="Calibri" panose="020F0502020204030204" pitchFamily="34" charset="0"/>
                            <a:cs typeface="Arial" panose="020B0604020202020204" pitchFamily="34" charset="0"/>
                          </a:rPr>
                          <m:t>𝒙</m:t>
                        </m:r>
                      </m:e>
                      <m:sub>
                        <m:r>
                          <a:rPr lang="en-US" sz="2200" b="1" i="1" smtClean="0">
                            <a:latin typeface="Cambria Math" panose="02040503050406030204" pitchFamily="18" charset="0"/>
                            <a:ea typeface="Calibri" panose="020F0502020204030204" pitchFamily="34" charset="0"/>
                            <a:cs typeface="Arial" panose="020B0604020202020204" pitchFamily="34" charset="0"/>
                          </a:rPr>
                          <m:t>𝟐</m:t>
                        </m:r>
                      </m:sub>
                    </m:sSub>
                  </m:oMath>
                </a14:m>
                <a:r>
                  <a:rPr lang="en-US" sz="2200" b="1" dirty="0">
                    <a:latin typeface="Alef" panose="00000500000000000000" pitchFamily="2" charset="-79"/>
                    <a:cs typeface="Alef" panose="00000500000000000000" pitchFamily="2" charset="-79"/>
                  </a:rPr>
                  <a:t>) is in the model?</a:t>
                </a:r>
              </a:p>
              <a:p>
                <a:pPr marL="457200" lvl="1" indent="0" algn="l" rtl="0">
                  <a:buNone/>
                </a:pPr>
                <a:endParaRPr lang="en-US" sz="18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Plus, </a:t>
                </a:r>
                <a:r>
                  <a:rPr lang="en-US" sz="2400" b="1" dirty="0">
                    <a:latin typeface="Alef" panose="00000500000000000000" pitchFamily="2" charset="-79"/>
                    <a:cs typeface="Alef" panose="00000500000000000000" pitchFamily="2" charset="-79"/>
                  </a:rPr>
                  <a:t>some new terms</a:t>
                </a:r>
                <a:r>
                  <a:rPr lang="en-US" sz="2400" dirty="0">
                    <a:latin typeface="Alef" panose="00000500000000000000" pitchFamily="2" charset="-79"/>
                    <a:cs typeface="Alef" panose="00000500000000000000" pitchFamily="2" charset="-79"/>
                  </a:rPr>
                  <a:t>:</a:t>
                </a:r>
              </a:p>
              <a:p>
                <a:pPr lvl="1" algn="l" rtl="0"/>
                <a:r>
                  <a:rPr lang="en-US" sz="1900" dirty="0">
                    <a:latin typeface="Alef" panose="00000500000000000000" pitchFamily="2" charset="-79"/>
                    <a:cs typeface="Alef" panose="00000500000000000000" pitchFamily="2" charset="-79"/>
                  </a:rPr>
                  <a:t>Adjusted </a:t>
                </a:r>
                <a14:m>
                  <m:oMath xmlns:m="http://schemas.openxmlformats.org/officeDocument/2006/math">
                    <m:sSup>
                      <m:sSupPr>
                        <m:ctrlPr>
                          <a:rPr lang="en-US" sz="1900" b="0" i="1" smtClean="0">
                            <a:effectLst/>
                            <a:latin typeface="Cambria Math" panose="02040503050406030204" pitchFamily="18" charset="0"/>
                            <a:cs typeface="Arial" panose="020B0604020202020204" pitchFamily="34" charset="0"/>
                          </a:rPr>
                        </m:ctrlPr>
                      </m:sSupPr>
                      <m:e>
                        <m:r>
                          <a:rPr lang="en-US" sz="1900" b="0" i="1" smtClean="0">
                            <a:effectLst/>
                            <a:latin typeface="Cambria Math" panose="02040503050406030204" pitchFamily="18" charset="0"/>
                            <a:cs typeface="Arial" panose="020B0604020202020204" pitchFamily="34" charset="0"/>
                          </a:rPr>
                          <m:t>𝑅</m:t>
                        </m:r>
                      </m:e>
                      <m:sup>
                        <m:r>
                          <a:rPr lang="en-US" sz="1900" b="0" i="1" smtClean="0">
                            <a:effectLst/>
                            <a:latin typeface="Cambria Math" panose="02040503050406030204" pitchFamily="18" charset="0"/>
                            <a:cs typeface="Arial" panose="020B0604020202020204" pitchFamily="34" charset="0"/>
                          </a:rPr>
                          <m:t>2</m:t>
                        </m:r>
                      </m:sup>
                    </m:sSup>
                  </m:oMath>
                </a14:m>
                <a:r>
                  <a:rPr lang="en-US" sz="1900" dirty="0">
                    <a:latin typeface="Alef" panose="00000500000000000000" pitchFamily="2" charset="-79"/>
                    <a:cs typeface="Alef" panose="00000500000000000000" pitchFamily="2" charset="-79"/>
                  </a:rPr>
                  <a:t>, multicollinearity.</a:t>
                </a:r>
              </a:p>
              <a:p>
                <a:pPr algn="l" rtl="0"/>
                <a:endParaRPr lang="en-US"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9229" y="1223761"/>
                <a:ext cx="11461296" cy="5254860"/>
              </a:xfrm>
              <a:blipFill>
                <a:blip r:embed="rId2"/>
                <a:stretch>
                  <a:fillRect l="-638" t="-2320" r="-532" b="-1972"/>
                </a:stretch>
              </a:blipFill>
            </p:spPr>
            <p:txBody>
              <a:bodyPr/>
              <a:lstStyle/>
              <a:p>
                <a:r>
                  <a:rPr lang="en-US">
                    <a:noFill/>
                  </a:rPr>
                  <a:t> </a:t>
                </a:r>
              </a:p>
            </p:txBody>
          </p:sp>
        </mc:Fallback>
      </mc:AlternateContent>
    </p:spTree>
    <p:extLst>
      <p:ext uri="{BB962C8B-B14F-4D97-AF65-F5344CB8AC3E}">
        <p14:creationId xmlns:p14="http://schemas.microsoft.com/office/powerpoint/2010/main" val="225841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Back to the happiness example</a:t>
            </a:r>
            <a:endParaRPr lang="he-IL" sz="4000" dirty="0">
              <a:latin typeface="Alef" panose="00000500000000000000" pitchFamily="2" charset="-79"/>
              <a:cs typeface="Alef" panose="00000500000000000000" pitchFamily="2" charset="-79"/>
            </a:endParaRPr>
          </a:p>
        </p:txBody>
      </p:sp>
      <p:sp>
        <p:nvSpPr>
          <p:cNvPr id="12" name="TextBox 11">
            <a:extLst>
              <a:ext uri="{FF2B5EF4-FFF2-40B4-BE49-F238E27FC236}">
                <a16:creationId xmlns:a16="http://schemas.microsoft.com/office/drawing/2014/main" id="{97A9466B-2604-70CE-DC19-05AD085C3963}"/>
              </a:ext>
            </a:extLst>
          </p:cNvPr>
          <p:cNvSpPr txBox="1"/>
          <p:nvPr/>
        </p:nvSpPr>
        <p:spPr>
          <a:xfrm>
            <a:off x="142239" y="1240289"/>
            <a:ext cx="11701417" cy="1200329"/>
          </a:xfrm>
          <a:prstGeom prst="rect">
            <a:avLst/>
          </a:prstGeom>
          <a:noFill/>
        </p:spPr>
        <p:txBody>
          <a:bodyPr wrap="square" rtlCol="0">
            <a:spAutoFit/>
          </a:bodyPr>
          <a:lstStyle/>
          <a:p>
            <a:pPr algn="l" rtl="0"/>
            <a:r>
              <a:rPr lang="en-US" sz="2400" b="1" dirty="0">
                <a:latin typeface="Alef" panose="00000500000000000000" pitchFamily="2" charset="-79"/>
                <a:cs typeface="Alef" panose="00000500000000000000" pitchFamily="2" charset="-79"/>
              </a:rPr>
              <a:t>In (simple) mediation analysis we ask whether and how much of an effect of an independent variable on a dependent variable is </a:t>
            </a:r>
            <a:r>
              <a:rPr lang="en-US" sz="2400" b="1" i="1" dirty="0">
                <a:latin typeface="Alef" panose="00000500000000000000" pitchFamily="2" charset="-79"/>
                <a:cs typeface="Alef" panose="00000500000000000000" pitchFamily="2" charset="-79"/>
              </a:rPr>
              <a:t>mediated</a:t>
            </a:r>
            <a:r>
              <a:rPr lang="en-US" sz="2400" b="1" dirty="0">
                <a:latin typeface="Alef" panose="00000500000000000000" pitchFamily="2" charset="-79"/>
                <a:cs typeface="Alef" panose="00000500000000000000" pitchFamily="2" charset="-79"/>
              </a:rPr>
              <a:t> (i.e., explained) by a third variable.</a:t>
            </a:r>
          </a:p>
        </p:txBody>
      </p:sp>
      <p:sp>
        <p:nvSpPr>
          <p:cNvPr id="10" name="TextBox 9">
            <a:extLst>
              <a:ext uri="{FF2B5EF4-FFF2-40B4-BE49-F238E27FC236}">
                <a16:creationId xmlns:a16="http://schemas.microsoft.com/office/drawing/2014/main" id="{C04A5D72-FF00-0E0F-48C5-A8D01A19CDB5}"/>
              </a:ext>
            </a:extLst>
          </p:cNvPr>
          <p:cNvSpPr txBox="1"/>
          <p:nvPr/>
        </p:nvSpPr>
        <p:spPr>
          <a:xfrm>
            <a:off x="142239" y="2637243"/>
            <a:ext cx="11614331" cy="430887"/>
          </a:xfrm>
          <a:prstGeom prst="rect">
            <a:avLst/>
          </a:prstGeom>
          <a:noFill/>
        </p:spPr>
        <p:txBody>
          <a:bodyPr wrap="square" rtlCol="0">
            <a:spAutoFit/>
          </a:bodyPr>
          <a:lstStyle/>
          <a:p>
            <a:pPr algn="l" rtl="0"/>
            <a:r>
              <a:rPr lang="en-US" sz="2200" dirty="0">
                <a:latin typeface="Alef" panose="00000500000000000000" pitchFamily="2" charset="-79"/>
                <a:cs typeface="Alef" panose="00000500000000000000" pitchFamily="2" charset="-79"/>
              </a:rPr>
              <a:t>In our example, whether and how much of the effect of physical activity on happiness…</a:t>
            </a:r>
          </a:p>
        </p:txBody>
      </p:sp>
      <p:sp>
        <p:nvSpPr>
          <p:cNvPr id="11" name="TextBox 10">
            <a:extLst>
              <a:ext uri="{FF2B5EF4-FFF2-40B4-BE49-F238E27FC236}">
                <a16:creationId xmlns:a16="http://schemas.microsoft.com/office/drawing/2014/main" id="{E030CDDF-617D-1BA4-0047-DB3AF1386476}"/>
              </a:ext>
            </a:extLst>
          </p:cNvPr>
          <p:cNvSpPr txBox="1"/>
          <p:nvPr/>
        </p:nvSpPr>
        <p:spPr>
          <a:xfrm>
            <a:off x="142240" y="4413794"/>
            <a:ext cx="11100526" cy="430887"/>
          </a:xfrm>
          <a:prstGeom prst="rect">
            <a:avLst/>
          </a:prstGeom>
          <a:noFill/>
        </p:spPr>
        <p:txBody>
          <a:bodyPr wrap="square" rtlCol="0">
            <a:spAutoFit/>
          </a:bodyPr>
          <a:lstStyle/>
          <a:p>
            <a:pPr algn="l" rtl="0"/>
            <a:r>
              <a:rPr lang="en-US" sz="2200" dirty="0">
                <a:latin typeface="Alef" panose="00000500000000000000" pitchFamily="2" charset="-79"/>
                <a:cs typeface="Alef" panose="00000500000000000000" pitchFamily="2" charset="-79"/>
              </a:rPr>
              <a:t>Is explained by the third (control) variable, sun exposure.</a:t>
            </a:r>
          </a:p>
        </p:txBody>
      </p:sp>
      <p:sp>
        <p:nvSpPr>
          <p:cNvPr id="3" name="Rectangle 2">
            <a:extLst>
              <a:ext uri="{FF2B5EF4-FFF2-40B4-BE49-F238E27FC236}">
                <a16:creationId xmlns:a16="http://schemas.microsoft.com/office/drawing/2014/main" id="{2C32950B-845A-838C-633B-883251102BB9}"/>
              </a:ext>
            </a:extLst>
          </p:cNvPr>
          <p:cNvSpPr/>
          <p:nvPr/>
        </p:nvSpPr>
        <p:spPr>
          <a:xfrm>
            <a:off x="3466019" y="3422456"/>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Physical activity</a:t>
            </a:r>
          </a:p>
        </p:txBody>
      </p:sp>
      <p:cxnSp>
        <p:nvCxnSpPr>
          <p:cNvPr id="5" name="Straight Arrow Connector 4">
            <a:extLst>
              <a:ext uri="{FF2B5EF4-FFF2-40B4-BE49-F238E27FC236}">
                <a16:creationId xmlns:a16="http://schemas.microsoft.com/office/drawing/2014/main" id="{C7A7032F-CB55-41AB-8C63-B2746B00CFF1}"/>
              </a:ext>
            </a:extLst>
          </p:cNvPr>
          <p:cNvCxnSpPr>
            <a:stCxn id="3" idx="3"/>
          </p:cNvCxnSpPr>
          <p:nvPr/>
        </p:nvCxnSpPr>
        <p:spPr>
          <a:xfrm flipV="1">
            <a:off x="5042270" y="3675005"/>
            <a:ext cx="1158240" cy="8708"/>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4C2B452C-6750-5836-F08B-1F2B03816A8F}"/>
              </a:ext>
            </a:extLst>
          </p:cNvPr>
          <p:cNvSpPr/>
          <p:nvPr/>
        </p:nvSpPr>
        <p:spPr>
          <a:xfrm>
            <a:off x="6200510" y="3423908"/>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happiness</a:t>
            </a:r>
          </a:p>
        </p:txBody>
      </p:sp>
      <p:sp>
        <p:nvSpPr>
          <p:cNvPr id="31" name="Rectangle 30">
            <a:extLst>
              <a:ext uri="{FF2B5EF4-FFF2-40B4-BE49-F238E27FC236}">
                <a16:creationId xmlns:a16="http://schemas.microsoft.com/office/drawing/2014/main" id="{1DEBCBB3-C2CC-57D3-DFF0-7CDA301F7EDB}"/>
              </a:ext>
            </a:extLst>
          </p:cNvPr>
          <p:cNvSpPr/>
          <p:nvPr/>
        </p:nvSpPr>
        <p:spPr>
          <a:xfrm>
            <a:off x="3466019" y="5900042"/>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Physical activity</a:t>
            </a:r>
          </a:p>
        </p:txBody>
      </p:sp>
      <p:cxnSp>
        <p:nvCxnSpPr>
          <p:cNvPr id="32" name="Straight Arrow Connector 31">
            <a:extLst>
              <a:ext uri="{FF2B5EF4-FFF2-40B4-BE49-F238E27FC236}">
                <a16:creationId xmlns:a16="http://schemas.microsoft.com/office/drawing/2014/main" id="{5DC0C6C8-DA4E-E880-E32C-858C7873E7BE}"/>
              </a:ext>
            </a:extLst>
          </p:cNvPr>
          <p:cNvCxnSpPr>
            <a:stCxn id="31" idx="3"/>
          </p:cNvCxnSpPr>
          <p:nvPr/>
        </p:nvCxnSpPr>
        <p:spPr>
          <a:xfrm flipV="1">
            <a:off x="5042270" y="6152591"/>
            <a:ext cx="1158240" cy="8708"/>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9D15B908-782A-7AA9-FC18-3DD505E31049}"/>
              </a:ext>
            </a:extLst>
          </p:cNvPr>
          <p:cNvSpPr/>
          <p:nvPr/>
        </p:nvSpPr>
        <p:spPr>
          <a:xfrm>
            <a:off x="6200510" y="5901494"/>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happiness</a:t>
            </a:r>
          </a:p>
        </p:txBody>
      </p:sp>
      <p:sp>
        <p:nvSpPr>
          <p:cNvPr id="34" name="Rectangle 33">
            <a:extLst>
              <a:ext uri="{FF2B5EF4-FFF2-40B4-BE49-F238E27FC236}">
                <a16:creationId xmlns:a16="http://schemas.microsoft.com/office/drawing/2014/main" id="{30179CBB-D350-0E7B-A1A7-E1FA8C93AFF3}"/>
              </a:ext>
            </a:extLst>
          </p:cNvPr>
          <p:cNvSpPr/>
          <p:nvPr/>
        </p:nvSpPr>
        <p:spPr>
          <a:xfrm>
            <a:off x="4824556" y="4921604"/>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Sun exposure</a:t>
            </a:r>
          </a:p>
        </p:txBody>
      </p:sp>
      <p:cxnSp>
        <p:nvCxnSpPr>
          <p:cNvPr id="35" name="Straight Arrow Connector 34">
            <a:extLst>
              <a:ext uri="{FF2B5EF4-FFF2-40B4-BE49-F238E27FC236}">
                <a16:creationId xmlns:a16="http://schemas.microsoft.com/office/drawing/2014/main" id="{D2044CB1-6BDA-E7D6-B720-3B412B6FEF4F}"/>
              </a:ext>
            </a:extLst>
          </p:cNvPr>
          <p:cNvCxnSpPr>
            <a:cxnSpLocks/>
            <a:stCxn id="31" idx="0"/>
            <a:endCxn id="34" idx="1"/>
          </p:cNvCxnSpPr>
          <p:nvPr/>
        </p:nvCxnSpPr>
        <p:spPr>
          <a:xfrm flipV="1">
            <a:off x="4254145" y="5182861"/>
            <a:ext cx="570411" cy="717181"/>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37FD380-3FDD-CFA2-8332-1A10CD68B2C8}"/>
              </a:ext>
            </a:extLst>
          </p:cNvPr>
          <p:cNvCxnSpPr>
            <a:cxnSpLocks/>
            <a:stCxn id="34" idx="3"/>
            <a:endCxn id="33" idx="0"/>
          </p:cNvCxnSpPr>
          <p:nvPr/>
        </p:nvCxnSpPr>
        <p:spPr>
          <a:xfrm>
            <a:off x="6400807" y="5182861"/>
            <a:ext cx="587829" cy="718633"/>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CE861521-D4C5-96AD-2293-DC8117373472}"/>
              </a:ext>
            </a:extLst>
          </p:cNvPr>
          <p:cNvSpPr txBox="1"/>
          <p:nvPr/>
        </p:nvSpPr>
        <p:spPr>
          <a:xfrm>
            <a:off x="8378520" y="6021068"/>
            <a:ext cx="1513556" cy="338554"/>
          </a:xfrm>
          <a:prstGeom prst="rect">
            <a:avLst/>
          </a:prstGeom>
          <a:noFill/>
        </p:spPr>
        <p:txBody>
          <a:bodyPr wrap="none" rtlCol="0">
            <a:spAutoFit/>
          </a:bodyPr>
          <a:lstStyle/>
          <a:p>
            <a:pPr algn="l" rtl="0"/>
            <a:r>
              <a:rPr lang="en-US" sz="1600" b="1" dirty="0">
                <a:solidFill>
                  <a:srgbClr val="5B9BD5"/>
                </a:solidFill>
                <a:latin typeface="Alef" panose="00000500000000000000" pitchFamily="2" charset="-79"/>
                <a:cs typeface="Alef" panose="00000500000000000000" pitchFamily="2" charset="-79"/>
              </a:rPr>
              <a:t>Direct effect</a:t>
            </a:r>
          </a:p>
        </p:txBody>
      </p:sp>
      <p:sp>
        <p:nvSpPr>
          <p:cNvPr id="38" name="TextBox 37">
            <a:extLst>
              <a:ext uri="{FF2B5EF4-FFF2-40B4-BE49-F238E27FC236}">
                <a16:creationId xmlns:a16="http://schemas.microsoft.com/office/drawing/2014/main" id="{2D8B63E5-3C9E-C567-6543-642FCC51DEBE}"/>
              </a:ext>
            </a:extLst>
          </p:cNvPr>
          <p:cNvSpPr txBox="1"/>
          <p:nvPr/>
        </p:nvSpPr>
        <p:spPr>
          <a:xfrm>
            <a:off x="8347173" y="5405485"/>
            <a:ext cx="1688283" cy="338554"/>
          </a:xfrm>
          <a:prstGeom prst="rect">
            <a:avLst/>
          </a:prstGeom>
          <a:noFill/>
        </p:spPr>
        <p:txBody>
          <a:bodyPr wrap="none" rtlCol="0">
            <a:spAutoFit/>
          </a:bodyPr>
          <a:lstStyle/>
          <a:p>
            <a:pPr algn="l" rtl="0"/>
            <a:r>
              <a:rPr lang="en-US" sz="1600" b="1" dirty="0">
                <a:solidFill>
                  <a:srgbClr val="ED7D31"/>
                </a:solidFill>
                <a:latin typeface="Alef" panose="00000500000000000000" pitchFamily="2" charset="-79"/>
                <a:cs typeface="Alef" panose="00000500000000000000" pitchFamily="2" charset="-79"/>
              </a:rPr>
              <a:t>Indirect effect</a:t>
            </a:r>
          </a:p>
        </p:txBody>
      </p:sp>
      <p:sp>
        <p:nvSpPr>
          <p:cNvPr id="39" name="TextBox 38">
            <a:extLst>
              <a:ext uri="{FF2B5EF4-FFF2-40B4-BE49-F238E27FC236}">
                <a16:creationId xmlns:a16="http://schemas.microsoft.com/office/drawing/2014/main" id="{3CE052C7-D018-3F80-7BC2-D5F5EED32A9A}"/>
              </a:ext>
            </a:extLst>
          </p:cNvPr>
          <p:cNvSpPr txBox="1"/>
          <p:nvPr/>
        </p:nvSpPr>
        <p:spPr>
          <a:xfrm>
            <a:off x="6508612" y="4767005"/>
            <a:ext cx="1106393" cy="338554"/>
          </a:xfrm>
          <a:prstGeom prst="rect">
            <a:avLst/>
          </a:prstGeom>
          <a:noFill/>
        </p:spPr>
        <p:txBody>
          <a:bodyPr wrap="none" rtlCol="0">
            <a:spAutoFit/>
          </a:bodyPr>
          <a:lstStyle/>
          <a:p>
            <a:pPr algn="l" rtl="0"/>
            <a:r>
              <a:rPr lang="en-US" sz="1600" b="1" dirty="0">
                <a:latin typeface="Alef" panose="00000500000000000000" pitchFamily="2" charset="-79"/>
                <a:cs typeface="Alef" panose="00000500000000000000" pitchFamily="2" charset="-79"/>
              </a:rPr>
              <a:t>Mediator</a:t>
            </a:r>
          </a:p>
        </p:txBody>
      </p:sp>
      <p:sp>
        <p:nvSpPr>
          <p:cNvPr id="40" name="TextBox 39">
            <a:extLst>
              <a:ext uri="{FF2B5EF4-FFF2-40B4-BE49-F238E27FC236}">
                <a16:creationId xmlns:a16="http://schemas.microsoft.com/office/drawing/2014/main" id="{92B5D118-896C-6854-8273-1A068CE27518}"/>
              </a:ext>
            </a:extLst>
          </p:cNvPr>
          <p:cNvSpPr txBox="1"/>
          <p:nvPr/>
        </p:nvSpPr>
        <p:spPr>
          <a:xfrm>
            <a:off x="7061808" y="6428557"/>
            <a:ext cx="1463862" cy="338554"/>
          </a:xfrm>
          <a:prstGeom prst="rect">
            <a:avLst/>
          </a:prstGeom>
          <a:noFill/>
        </p:spPr>
        <p:txBody>
          <a:bodyPr wrap="none" rtlCol="0">
            <a:spAutoFit/>
          </a:bodyPr>
          <a:lstStyle/>
          <a:p>
            <a:pPr algn="l" rtl="0"/>
            <a:r>
              <a:rPr lang="en-US" sz="1600" b="1" dirty="0">
                <a:latin typeface="Alef" panose="00000500000000000000" pitchFamily="2" charset="-79"/>
                <a:cs typeface="Alef" panose="00000500000000000000" pitchFamily="2" charset="-79"/>
              </a:rPr>
              <a:t>Outcome (Y)</a:t>
            </a:r>
          </a:p>
        </p:txBody>
      </p:sp>
      <p:sp>
        <p:nvSpPr>
          <p:cNvPr id="41" name="TextBox 40">
            <a:extLst>
              <a:ext uri="{FF2B5EF4-FFF2-40B4-BE49-F238E27FC236}">
                <a16:creationId xmlns:a16="http://schemas.microsoft.com/office/drawing/2014/main" id="{B7D83BB4-4E1C-C825-C473-41C846AC4BFB}"/>
              </a:ext>
            </a:extLst>
          </p:cNvPr>
          <p:cNvSpPr txBox="1"/>
          <p:nvPr/>
        </p:nvSpPr>
        <p:spPr>
          <a:xfrm>
            <a:off x="2197840" y="6422556"/>
            <a:ext cx="3201517" cy="338554"/>
          </a:xfrm>
          <a:prstGeom prst="rect">
            <a:avLst/>
          </a:prstGeom>
          <a:noFill/>
        </p:spPr>
        <p:txBody>
          <a:bodyPr wrap="none" rtlCol="0">
            <a:spAutoFit/>
          </a:bodyPr>
          <a:lstStyle/>
          <a:p>
            <a:pPr algn="l" rtl="0"/>
            <a:r>
              <a:rPr lang="en-US" sz="1600" b="1" dirty="0">
                <a:latin typeface="Alef" panose="00000500000000000000" pitchFamily="2" charset="-79"/>
                <a:cs typeface="Alef" panose="00000500000000000000" pitchFamily="2" charset="-79"/>
              </a:rPr>
              <a:t>Independent/”treatment” (X)</a:t>
            </a:r>
          </a:p>
        </p:txBody>
      </p:sp>
      <p:sp>
        <p:nvSpPr>
          <p:cNvPr id="4" name="TextBox 3">
            <a:extLst>
              <a:ext uri="{FF2B5EF4-FFF2-40B4-BE49-F238E27FC236}">
                <a16:creationId xmlns:a16="http://schemas.microsoft.com/office/drawing/2014/main" id="{968AE457-D8B9-CC3E-48EC-3BFD737642F6}"/>
              </a:ext>
            </a:extLst>
          </p:cNvPr>
          <p:cNvSpPr txBox="1"/>
          <p:nvPr/>
        </p:nvSpPr>
        <p:spPr>
          <a:xfrm>
            <a:off x="6914658" y="3971070"/>
            <a:ext cx="1463862" cy="338554"/>
          </a:xfrm>
          <a:prstGeom prst="rect">
            <a:avLst/>
          </a:prstGeom>
          <a:noFill/>
        </p:spPr>
        <p:txBody>
          <a:bodyPr wrap="none" rtlCol="0">
            <a:spAutoFit/>
          </a:bodyPr>
          <a:lstStyle/>
          <a:p>
            <a:pPr algn="l" rtl="0"/>
            <a:r>
              <a:rPr lang="en-US" sz="1600" b="1" dirty="0">
                <a:latin typeface="Alef" panose="00000500000000000000" pitchFamily="2" charset="-79"/>
                <a:cs typeface="Alef" panose="00000500000000000000" pitchFamily="2" charset="-79"/>
              </a:rPr>
              <a:t>Outcome (Y)</a:t>
            </a:r>
          </a:p>
        </p:txBody>
      </p:sp>
      <p:sp>
        <p:nvSpPr>
          <p:cNvPr id="6" name="TextBox 5">
            <a:extLst>
              <a:ext uri="{FF2B5EF4-FFF2-40B4-BE49-F238E27FC236}">
                <a16:creationId xmlns:a16="http://schemas.microsoft.com/office/drawing/2014/main" id="{16C89E58-B325-546C-A907-A7D674D57582}"/>
              </a:ext>
            </a:extLst>
          </p:cNvPr>
          <p:cNvSpPr txBox="1"/>
          <p:nvPr/>
        </p:nvSpPr>
        <p:spPr>
          <a:xfrm>
            <a:off x="2050690" y="3965069"/>
            <a:ext cx="3201517" cy="338554"/>
          </a:xfrm>
          <a:prstGeom prst="rect">
            <a:avLst/>
          </a:prstGeom>
          <a:noFill/>
        </p:spPr>
        <p:txBody>
          <a:bodyPr wrap="none" rtlCol="0">
            <a:spAutoFit/>
          </a:bodyPr>
          <a:lstStyle/>
          <a:p>
            <a:pPr algn="l" rtl="0"/>
            <a:r>
              <a:rPr lang="en-US" sz="1600" b="1" dirty="0">
                <a:latin typeface="Alef" panose="00000500000000000000" pitchFamily="2" charset="-79"/>
                <a:cs typeface="Alef" panose="00000500000000000000" pitchFamily="2" charset="-79"/>
              </a:rPr>
              <a:t>Independent/”treatment” (X)</a:t>
            </a:r>
          </a:p>
        </p:txBody>
      </p:sp>
    </p:spTree>
    <p:extLst>
      <p:ext uri="{BB962C8B-B14F-4D97-AF65-F5344CB8AC3E}">
        <p14:creationId xmlns:p14="http://schemas.microsoft.com/office/powerpoint/2010/main" val="317979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 grpId="0" animBg="1"/>
      <p:bldP spid="14" grpId="0" animBg="1"/>
      <p:bldP spid="31" grpId="0" animBg="1"/>
      <p:bldP spid="33" grpId="0" animBg="1"/>
      <p:bldP spid="34" grpId="0" animBg="1"/>
      <p:bldP spid="37" grpId="0"/>
      <p:bldP spid="38" grpId="0"/>
      <p:bldP spid="39" grpId="0"/>
      <p:bldP spid="40" grpId="0"/>
      <p:bldP spid="41" grpId="0"/>
      <p:bldP spid="4"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Mediation analysis steps </a:t>
            </a:r>
            <a:endParaRPr lang="he-IL" sz="4000" dirty="0">
              <a:latin typeface="Alef" panose="00000500000000000000" pitchFamily="2" charset="-79"/>
              <a:cs typeface="Alef" panose="00000500000000000000" pitchFamily="2" charset="-79"/>
            </a:endParaRPr>
          </a:p>
        </p:txBody>
      </p:sp>
      <p:sp>
        <p:nvSpPr>
          <p:cNvPr id="12" name="TextBox 11">
            <a:extLst>
              <a:ext uri="{FF2B5EF4-FFF2-40B4-BE49-F238E27FC236}">
                <a16:creationId xmlns:a16="http://schemas.microsoft.com/office/drawing/2014/main" id="{97A9466B-2604-70CE-DC19-05AD085C3963}"/>
              </a:ext>
            </a:extLst>
          </p:cNvPr>
          <p:cNvSpPr txBox="1"/>
          <p:nvPr/>
        </p:nvSpPr>
        <p:spPr>
          <a:xfrm>
            <a:off x="142239" y="2223055"/>
            <a:ext cx="11701417" cy="369332"/>
          </a:xfrm>
          <a:prstGeom prst="rect">
            <a:avLst/>
          </a:prstGeom>
          <a:noFill/>
        </p:spPr>
        <p:txBody>
          <a:bodyPr wrap="square" rtlCol="0">
            <a:spAutoFit/>
          </a:bodyPr>
          <a:lstStyle/>
          <a:p>
            <a:pPr algn="l" rtl="0"/>
            <a:r>
              <a:rPr lang="en-US" b="1" dirty="0">
                <a:latin typeface="Alef" panose="00000500000000000000" pitchFamily="2" charset="-79"/>
                <a:cs typeface="Alef" panose="00000500000000000000" pitchFamily="2" charset="-79"/>
              </a:rPr>
              <a:t>“Step 0”: </a:t>
            </a:r>
            <a:r>
              <a:rPr lang="en-US" dirty="0">
                <a:latin typeface="Alef" panose="00000500000000000000" pitchFamily="2" charset="-79"/>
                <a:cs typeface="Alef" panose="00000500000000000000" pitchFamily="2" charset="-79"/>
              </a:rPr>
              <a:t>Not a formal part of the model, but useful to establish that indeed there’s a link between y and x.</a:t>
            </a:r>
            <a:endParaRPr lang="en-US" b="1" dirty="0">
              <a:latin typeface="Alef" panose="00000500000000000000" pitchFamily="2" charset="-79"/>
              <a:cs typeface="Alef" panose="00000500000000000000" pitchFamily="2" charset="-79"/>
            </a:endParaRPr>
          </a:p>
        </p:txBody>
      </p:sp>
      <p:pic>
        <p:nvPicPr>
          <p:cNvPr id="6" name="Picture 5">
            <a:extLst>
              <a:ext uri="{FF2B5EF4-FFF2-40B4-BE49-F238E27FC236}">
                <a16:creationId xmlns:a16="http://schemas.microsoft.com/office/drawing/2014/main" id="{2B595F88-290F-1BFB-6E84-3A85EE86D882}"/>
              </a:ext>
            </a:extLst>
          </p:cNvPr>
          <p:cNvPicPr>
            <a:picLocks noChangeAspect="1"/>
          </p:cNvPicPr>
          <p:nvPr/>
        </p:nvPicPr>
        <p:blipFill rotWithShape="1">
          <a:blip r:embed="rId3"/>
          <a:srcRect l="505" t="63434" r="55387" b="8014"/>
          <a:stretch/>
        </p:blipFill>
        <p:spPr>
          <a:xfrm>
            <a:off x="3119539" y="2809257"/>
            <a:ext cx="6945874" cy="2810164"/>
          </a:xfrm>
          <a:prstGeom prst="rect">
            <a:avLst/>
          </a:prstGeom>
        </p:spPr>
      </p:pic>
      <p:sp>
        <p:nvSpPr>
          <p:cNvPr id="25" name="Rectangle 24">
            <a:extLst>
              <a:ext uri="{FF2B5EF4-FFF2-40B4-BE49-F238E27FC236}">
                <a16:creationId xmlns:a16="http://schemas.microsoft.com/office/drawing/2014/main" id="{906FCA06-5F56-BE43-389E-5EADC52361F6}"/>
              </a:ext>
            </a:extLst>
          </p:cNvPr>
          <p:cNvSpPr/>
          <p:nvPr/>
        </p:nvSpPr>
        <p:spPr>
          <a:xfrm>
            <a:off x="7653458" y="1148790"/>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Physical activity</a:t>
            </a:r>
          </a:p>
        </p:txBody>
      </p:sp>
      <p:cxnSp>
        <p:nvCxnSpPr>
          <p:cNvPr id="26" name="Straight Arrow Connector 25">
            <a:extLst>
              <a:ext uri="{FF2B5EF4-FFF2-40B4-BE49-F238E27FC236}">
                <a16:creationId xmlns:a16="http://schemas.microsoft.com/office/drawing/2014/main" id="{4380E139-96D2-224F-09ED-4D9693133E03}"/>
              </a:ext>
            </a:extLst>
          </p:cNvPr>
          <p:cNvCxnSpPr>
            <a:stCxn id="25" idx="3"/>
          </p:cNvCxnSpPr>
          <p:nvPr/>
        </p:nvCxnSpPr>
        <p:spPr>
          <a:xfrm flipV="1">
            <a:off x="9229709" y="1401339"/>
            <a:ext cx="1158240" cy="8708"/>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40F2058-68AD-A1FE-F389-6CDE77EA1A2B}"/>
              </a:ext>
            </a:extLst>
          </p:cNvPr>
          <p:cNvSpPr/>
          <p:nvPr/>
        </p:nvSpPr>
        <p:spPr>
          <a:xfrm>
            <a:off x="10387949" y="1150242"/>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happiness</a:t>
            </a:r>
          </a:p>
        </p:txBody>
      </p:sp>
      <p:sp>
        <p:nvSpPr>
          <p:cNvPr id="28" name="Rectangle 27">
            <a:extLst>
              <a:ext uri="{FF2B5EF4-FFF2-40B4-BE49-F238E27FC236}">
                <a16:creationId xmlns:a16="http://schemas.microsoft.com/office/drawing/2014/main" id="{C9B5AB87-4F5C-8E0F-56CF-6F070A7C2BB9}"/>
              </a:ext>
            </a:extLst>
          </p:cNvPr>
          <p:cNvSpPr/>
          <p:nvPr/>
        </p:nvSpPr>
        <p:spPr>
          <a:xfrm>
            <a:off x="9011995" y="170352"/>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Sun exposure</a:t>
            </a:r>
          </a:p>
        </p:txBody>
      </p:sp>
      <p:cxnSp>
        <p:nvCxnSpPr>
          <p:cNvPr id="31" name="Straight Arrow Connector 30">
            <a:extLst>
              <a:ext uri="{FF2B5EF4-FFF2-40B4-BE49-F238E27FC236}">
                <a16:creationId xmlns:a16="http://schemas.microsoft.com/office/drawing/2014/main" id="{4E607831-F522-45BE-BAE7-2A24D2C031C4}"/>
              </a:ext>
            </a:extLst>
          </p:cNvPr>
          <p:cNvCxnSpPr>
            <a:cxnSpLocks/>
            <a:stCxn id="25" idx="0"/>
            <a:endCxn id="28" idx="1"/>
          </p:cNvCxnSpPr>
          <p:nvPr/>
        </p:nvCxnSpPr>
        <p:spPr>
          <a:xfrm flipV="1">
            <a:off x="8441584" y="431609"/>
            <a:ext cx="570411" cy="717181"/>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1127977-4D8D-BC3B-26D8-AF2488581B27}"/>
              </a:ext>
            </a:extLst>
          </p:cNvPr>
          <p:cNvCxnSpPr>
            <a:cxnSpLocks/>
            <a:stCxn id="28" idx="3"/>
            <a:endCxn id="27" idx="0"/>
          </p:cNvCxnSpPr>
          <p:nvPr/>
        </p:nvCxnSpPr>
        <p:spPr>
          <a:xfrm>
            <a:off x="10588246" y="431609"/>
            <a:ext cx="587829" cy="718633"/>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B2868690-0E4F-06A9-2CA7-42752B76A017}"/>
              </a:ext>
            </a:extLst>
          </p:cNvPr>
          <p:cNvSpPr/>
          <p:nvPr/>
        </p:nvSpPr>
        <p:spPr>
          <a:xfrm>
            <a:off x="9186979" y="1238579"/>
            <a:ext cx="1247435" cy="318561"/>
          </a:xfrm>
          <a:prstGeom prst="rect">
            <a:avLst/>
          </a:prstGeom>
          <a:solidFill>
            <a:srgbClr val="FFFF00">
              <a:alpha val="44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8305847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Mediation analysis steps </a:t>
            </a:r>
            <a:endParaRPr lang="he-IL" sz="4000" dirty="0">
              <a:latin typeface="Alef" panose="00000500000000000000" pitchFamily="2" charset="-79"/>
              <a:cs typeface="Alef" panose="00000500000000000000" pitchFamily="2" charset="-79"/>
            </a:endParaRPr>
          </a:p>
        </p:txBody>
      </p:sp>
      <p:sp>
        <p:nvSpPr>
          <p:cNvPr id="12" name="TextBox 11">
            <a:extLst>
              <a:ext uri="{FF2B5EF4-FFF2-40B4-BE49-F238E27FC236}">
                <a16:creationId xmlns:a16="http://schemas.microsoft.com/office/drawing/2014/main" id="{97A9466B-2604-70CE-DC19-05AD085C3963}"/>
              </a:ext>
            </a:extLst>
          </p:cNvPr>
          <p:cNvSpPr txBox="1"/>
          <p:nvPr/>
        </p:nvSpPr>
        <p:spPr>
          <a:xfrm>
            <a:off x="142239" y="2223055"/>
            <a:ext cx="11701417" cy="369332"/>
          </a:xfrm>
          <a:prstGeom prst="rect">
            <a:avLst/>
          </a:prstGeom>
          <a:noFill/>
        </p:spPr>
        <p:txBody>
          <a:bodyPr wrap="square" rtlCol="0">
            <a:spAutoFit/>
          </a:bodyPr>
          <a:lstStyle/>
          <a:p>
            <a:pPr algn="l" rtl="0"/>
            <a:r>
              <a:rPr lang="en-US" b="1" dirty="0">
                <a:latin typeface="Alef" panose="00000500000000000000" pitchFamily="2" charset="-79"/>
                <a:cs typeface="Alef" panose="00000500000000000000" pitchFamily="2" charset="-79"/>
              </a:rPr>
              <a:t>“Step M”: </a:t>
            </a:r>
            <a:r>
              <a:rPr lang="en-US" dirty="0">
                <a:latin typeface="Alef" panose="00000500000000000000" pitchFamily="2" charset="-79"/>
                <a:cs typeface="Alef" panose="00000500000000000000" pitchFamily="2" charset="-79"/>
              </a:rPr>
              <a:t>Check the strength of the link between X (independent) and M (mediator)</a:t>
            </a:r>
            <a:endParaRPr lang="en-US" b="1" dirty="0">
              <a:latin typeface="Alef" panose="00000500000000000000" pitchFamily="2" charset="-79"/>
              <a:cs typeface="Alef" panose="00000500000000000000" pitchFamily="2" charset="-79"/>
            </a:endParaRPr>
          </a:p>
        </p:txBody>
      </p:sp>
      <p:sp>
        <p:nvSpPr>
          <p:cNvPr id="25" name="Rectangle 24">
            <a:extLst>
              <a:ext uri="{FF2B5EF4-FFF2-40B4-BE49-F238E27FC236}">
                <a16:creationId xmlns:a16="http://schemas.microsoft.com/office/drawing/2014/main" id="{906FCA06-5F56-BE43-389E-5EADC52361F6}"/>
              </a:ext>
            </a:extLst>
          </p:cNvPr>
          <p:cNvSpPr/>
          <p:nvPr/>
        </p:nvSpPr>
        <p:spPr>
          <a:xfrm>
            <a:off x="7653458" y="1148790"/>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Physical activity</a:t>
            </a:r>
          </a:p>
        </p:txBody>
      </p:sp>
      <p:cxnSp>
        <p:nvCxnSpPr>
          <p:cNvPr id="26" name="Straight Arrow Connector 25">
            <a:extLst>
              <a:ext uri="{FF2B5EF4-FFF2-40B4-BE49-F238E27FC236}">
                <a16:creationId xmlns:a16="http://schemas.microsoft.com/office/drawing/2014/main" id="{4380E139-96D2-224F-09ED-4D9693133E03}"/>
              </a:ext>
            </a:extLst>
          </p:cNvPr>
          <p:cNvCxnSpPr>
            <a:stCxn id="25" idx="3"/>
          </p:cNvCxnSpPr>
          <p:nvPr/>
        </p:nvCxnSpPr>
        <p:spPr>
          <a:xfrm flipV="1">
            <a:off x="9229709" y="1401339"/>
            <a:ext cx="1158240" cy="8708"/>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40F2058-68AD-A1FE-F389-6CDE77EA1A2B}"/>
              </a:ext>
            </a:extLst>
          </p:cNvPr>
          <p:cNvSpPr/>
          <p:nvPr/>
        </p:nvSpPr>
        <p:spPr>
          <a:xfrm>
            <a:off x="10387949" y="1150242"/>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happiness</a:t>
            </a:r>
          </a:p>
        </p:txBody>
      </p:sp>
      <p:sp>
        <p:nvSpPr>
          <p:cNvPr id="28" name="Rectangle 27">
            <a:extLst>
              <a:ext uri="{FF2B5EF4-FFF2-40B4-BE49-F238E27FC236}">
                <a16:creationId xmlns:a16="http://schemas.microsoft.com/office/drawing/2014/main" id="{C9B5AB87-4F5C-8E0F-56CF-6F070A7C2BB9}"/>
              </a:ext>
            </a:extLst>
          </p:cNvPr>
          <p:cNvSpPr/>
          <p:nvPr/>
        </p:nvSpPr>
        <p:spPr>
          <a:xfrm>
            <a:off x="9011995" y="170352"/>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Sun exposure</a:t>
            </a:r>
          </a:p>
        </p:txBody>
      </p:sp>
      <p:cxnSp>
        <p:nvCxnSpPr>
          <p:cNvPr id="31" name="Straight Arrow Connector 30">
            <a:extLst>
              <a:ext uri="{FF2B5EF4-FFF2-40B4-BE49-F238E27FC236}">
                <a16:creationId xmlns:a16="http://schemas.microsoft.com/office/drawing/2014/main" id="{4E607831-F522-45BE-BAE7-2A24D2C031C4}"/>
              </a:ext>
            </a:extLst>
          </p:cNvPr>
          <p:cNvCxnSpPr>
            <a:cxnSpLocks/>
            <a:stCxn id="25" idx="0"/>
            <a:endCxn id="28" idx="1"/>
          </p:cNvCxnSpPr>
          <p:nvPr/>
        </p:nvCxnSpPr>
        <p:spPr>
          <a:xfrm flipV="1">
            <a:off x="8441584" y="431609"/>
            <a:ext cx="570411" cy="717181"/>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1127977-4D8D-BC3B-26D8-AF2488581B27}"/>
              </a:ext>
            </a:extLst>
          </p:cNvPr>
          <p:cNvCxnSpPr>
            <a:cxnSpLocks/>
            <a:stCxn id="28" idx="3"/>
            <a:endCxn id="27" idx="0"/>
          </p:cNvCxnSpPr>
          <p:nvPr/>
        </p:nvCxnSpPr>
        <p:spPr>
          <a:xfrm>
            <a:off x="10588246" y="431609"/>
            <a:ext cx="587829" cy="718633"/>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B2868690-0E4F-06A9-2CA7-42752B76A017}"/>
              </a:ext>
            </a:extLst>
          </p:cNvPr>
          <p:cNvSpPr/>
          <p:nvPr/>
        </p:nvSpPr>
        <p:spPr>
          <a:xfrm rot="18314962">
            <a:off x="8178749" y="567368"/>
            <a:ext cx="1216013" cy="331825"/>
          </a:xfrm>
          <a:prstGeom prst="rect">
            <a:avLst/>
          </a:prstGeom>
          <a:solidFill>
            <a:srgbClr val="FFFF00">
              <a:alpha val="44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lef" panose="00000500000000000000" pitchFamily="2" charset="-79"/>
              <a:cs typeface="Alef" panose="00000500000000000000" pitchFamily="2" charset="-79"/>
            </a:endParaRPr>
          </a:p>
        </p:txBody>
      </p:sp>
      <p:pic>
        <p:nvPicPr>
          <p:cNvPr id="7" name="Picture 6">
            <a:extLst>
              <a:ext uri="{FF2B5EF4-FFF2-40B4-BE49-F238E27FC236}">
                <a16:creationId xmlns:a16="http://schemas.microsoft.com/office/drawing/2014/main" id="{8924B3BE-5BEF-526D-562A-B96ECE10B578}"/>
              </a:ext>
            </a:extLst>
          </p:cNvPr>
          <p:cNvPicPr>
            <a:picLocks noChangeAspect="1"/>
          </p:cNvPicPr>
          <p:nvPr/>
        </p:nvPicPr>
        <p:blipFill rotWithShape="1">
          <a:blip r:embed="rId3"/>
          <a:srcRect l="253" t="63434" r="69697" b="7610"/>
          <a:stretch/>
        </p:blipFill>
        <p:spPr>
          <a:xfrm>
            <a:off x="3288145" y="2820094"/>
            <a:ext cx="6211348" cy="3740729"/>
          </a:xfrm>
          <a:prstGeom prst="rect">
            <a:avLst/>
          </a:prstGeom>
        </p:spPr>
      </p:pic>
    </p:spTree>
    <p:extLst>
      <p:ext uri="{BB962C8B-B14F-4D97-AF65-F5344CB8AC3E}">
        <p14:creationId xmlns:p14="http://schemas.microsoft.com/office/powerpoint/2010/main" val="8444480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Mediation analysis steps </a:t>
            </a:r>
            <a:endParaRPr lang="he-IL" sz="4000" dirty="0">
              <a:latin typeface="Alef" panose="00000500000000000000" pitchFamily="2" charset="-79"/>
              <a:cs typeface="Alef" panose="00000500000000000000" pitchFamily="2" charset="-79"/>
            </a:endParaRPr>
          </a:p>
        </p:txBody>
      </p:sp>
      <p:sp>
        <p:nvSpPr>
          <p:cNvPr id="12" name="TextBox 11">
            <a:extLst>
              <a:ext uri="{FF2B5EF4-FFF2-40B4-BE49-F238E27FC236}">
                <a16:creationId xmlns:a16="http://schemas.microsoft.com/office/drawing/2014/main" id="{97A9466B-2604-70CE-DC19-05AD085C3963}"/>
              </a:ext>
            </a:extLst>
          </p:cNvPr>
          <p:cNvSpPr txBox="1"/>
          <p:nvPr/>
        </p:nvSpPr>
        <p:spPr>
          <a:xfrm>
            <a:off x="142239" y="2223055"/>
            <a:ext cx="11701417" cy="646331"/>
          </a:xfrm>
          <a:prstGeom prst="rect">
            <a:avLst/>
          </a:prstGeom>
          <a:noFill/>
        </p:spPr>
        <p:txBody>
          <a:bodyPr wrap="square" rtlCol="0">
            <a:spAutoFit/>
          </a:bodyPr>
          <a:lstStyle/>
          <a:p>
            <a:pPr algn="l" rtl="0"/>
            <a:r>
              <a:rPr lang="en-US" b="1" dirty="0">
                <a:latin typeface="Alef" panose="00000500000000000000" pitchFamily="2" charset="-79"/>
                <a:cs typeface="Alef" panose="00000500000000000000" pitchFamily="2" charset="-79"/>
              </a:rPr>
              <a:t>“Step Y”: </a:t>
            </a:r>
            <a:r>
              <a:rPr lang="en-US" dirty="0">
                <a:latin typeface="Alef" panose="00000500000000000000" pitchFamily="2" charset="-79"/>
                <a:cs typeface="Alef" panose="00000500000000000000" pitchFamily="2" charset="-79"/>
              </a:rPr>
              <a:t>Check the strength of the link between X (independent) and Y (outcome), while also controlling for M (mediator)</a:t>
            </a:r>
            <a:endParaRPr lang="en-US" b="1" dirty="0">
              <a:latin typeface="Alef" panose="00000500000000000000" pitchFamily="2" charset="-79"/>
              <a:cs typeface="Alef" panose="00000500000000000000" pitchFamily="2" charset="-79"/>
            </a:endParaRPr>
          </a:p>
        </p:txBody>
      </p:sp>
      <p:sp>
        <p:nvSpPr>
          <p:cNvPr id="25" name="Rectangle 24">
            <a:extLst>
              <a:ext uri="{FF2B5EF4-FFF2-40B4-BE49-F238E27FC236}">
                <a16:creationId xmlns:a16="http://schemas.microsoft.com/office/drawing/2014/main" id="{906FCA06-5F56-BE43-389E-5EADC52361F6}"/>
              </a:ext>
            </a:extLst>
          </p:cNvPr>
          <p:cNvSpPr/>
          <p:nvPr/>
        </p:nvSpPr>
        <p:spPr>
          <a:xfrm>
            <a:off x="7653458" y="1148790"/>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Physical activity</a:t>
            </a:r>
          </a:p>
        </p:txBody>
      </p:sp>
      <p:cxnSp>
        <p:nvCxnSpPr>
          <p:cNvPr id="26" name="Straight Arrow Connector 25">
            <a:extLst>
              <a:ext uri="{FF2B5EF4-FFF2-40B4-BE49-F238E27FC236}">
                <a16:creationId xmlns:a16="http://schemas.microsoft.com/office/drawing/2014/main" id="{4380E139-96D2-224F-09ED-4D9693133E03}"/>
              </a:ext>
            </a:extLst>
          </p:cNvPr>
          <p:cNvCxnSpPr>
            <a:stCxn id="25" idx="3"/>
          </p:cNvCxnSpPr>
          <p:nvPr/>
        </p:nvCxnSpPr>
        <p:spPr>
          <a:xfrm flipV="1">
            <a:off x="9229709" y="1401339"/>
            <a:ext cx="1158240" cy="8708"/>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40F2058-68AD-A1FE-F389-6CDE77EA1A2B}"/>
              </a:ext>
            </a:extLst>
          </p:cNvPr>
          <p:cNvSpPr/>
          <p:nvPr/>
        </p:nvSpPr>
        <p:spPr>
          <a:xfrm>
            <a:off x="10387949" y="1150242"/>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happiness</a:t>
            </a:r>
          </a:p>
        </p:txBody>
      </p:sp>
      <p:sp>
        <p:nvSpPr>
          <p:cNvPr id="28" name="Rectangle 27">
            <a:extLst>
              <a:ext uri="{FF2B5EF4-FFF2-40B4-BE49-F238E27FC236}">
                <a16:creationId xmlns:a16="http://schemas.microsoft.com/office/drawing/2014/main" id="{C9B5AB87-4F5C-8E0F-56CF-6F070A7C2BB9}"/>
              </a:ext>
            </a:extLst>
          </p:cNvPr>
          <p:cNvSpPr/>
          <p:nvPr/>
        </p:nvSpPr>
        <p:spPr>
          <a:xfrm>
            <a:off x="9011995" y="170352"/>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Sun exposure</a:t>
            </a:r>
          </a:p>
        </p:txBody>
      </p:sp>
      <p:cxnSp>
        <p:nvCxnSpPr>
          <p:cNvPr id="31" name="Straight Arrow Connector 30">
            <a:extLst>
              <a:ext uri="{FF2B5EF4-FFF2-40B4-BE49-F238E27FC236}">
                <a16:creationId xmlns:a16="http://schemas.microsoft.com/office/drawing/2014/main" id="{4E607831-F522-45BE-BAE7-2A24D2C031C4}"/>
              </a:ext>
            </a:extLst>
          </p:cNvPr>
          <p:cNvCxnSpPr>
            <a:cxnSpLocks/>
            <a:stCxn id="25" idx="0"/>
            <a:endCxn id="28" idx="1"/>
          </p:cNvCxnSpPr>
          <p:nvPr/>
        </p:nvCxnSpPr>
        <p:spPr>
          <a:xfrm flipV="1">
            <a:off x="8441584" y="431609"/>
            <a:ext cx="570411" cy="717181"/>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1127977-4D8D-BC3B-26D8-AF2488581B27}"/>
              </a:ext>
            </a:extLst>
          </p:cNvPr>
          <p:cNvCxnSpPr>
            <a:cxnSpLocks/>
            <a:stCxn id="28" idx="3"/>
            <a:endCxn id="27" idx="0"/>
          </p:cNvCxnSpPr>
          <p:nvPr/>
        </p:nvCxnSpPr>
        <p:spPr>
          <a:xfrm>
            <a:off x="10588246" y="431609"/>
            <a:ext cx="587829" cy="718633"/>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B2868690-0E4F-06A9-2CA7-42752B76A017}"/>
              </a:ext>
            </a:extLst>
          </p:cNvPr>
          <p:cNvSpPr/>
          <p:nvPr/>
        </p:nvSpPr>
        <p:spPr>
          <a:xfrm rot="3276842">
            <a:off x="10287592" y="600754"/>
            <a:ext cx="1216013" cy="331825"/>
          </a:xfrm>
          <a:prstGeom prst="rect">
            <a:avLst/>
          </a:prstGeom>
          <a:solidFill>
            <a:srgbClr val="FFFF00">
              <a:alpha val="44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lef" panose="00000500000000000000" pitchFamily="2" charset="-79"/>
              <a:cs typeface="Alef" panose="00000500000000000000" pitchFamily="2" charset="-79"/>
            </a:endParaRPr>
          </a:p>
        </p:txBody>
      </p:sp>
      <p:pic>
        <p:nvPicPr>
          <p:cNvPr id="5" name="Picture 4">
            <a:extLst>
              <a:ext uri="{FF2B5EF4-FFF2-40B4-BE49-F238E27FC236}">
                <a16:creationId xmlns:a16="http://schemas.microsoft.com/office/drawing/2014/main" id="{E75A1BAA-B32F-BAE0-9DC4-65DB95DD7A24}"/>
              </a:ext>
            </a:extLst>
          </p:cNvPr>
          <p:cNvPicPr>
            <a:picLocks noChangeAspect="1"/>
          </p:cNvPicPr>
          <p:nvPr/>
        </p:nvPicPr>
        <p:blipFill rotWithShape="1">
          <a:blip r:embed="rId3"/>
          <a:srcRect l="505" t="61683" r="69865" b="7475"/>
          <a:stretch/>
        </p:blipFill>
        <p:spPr>
          <a:xfrm>
            <a:off x="3992691" y="2869386"/>
            <a:ext cx="5237018" cy="3407038"/>
          </a:xfrm>
          <a:prstGeom prst="rect">
            <a:avLst/>
          </a:prstGeom>
        </p:spPr>
      </p:pic>
      <p:sp>
        <p:nvSpPr>
          <p:cNvPr id="14" name="Rectangle 13">
            <a:extLst>
              <a:ext uri="{FF2B5EF4-FFF2-40B4-BE49-F238E27FC236}">
                <a16:creationId xmlns:a16="http://schemas.microsoft.com/office/drawing/2014/main" id="{0195AEAF-9668-3CD1-385C-0B3BE6A5D612}"/>
              </a:ext>
            </a:extLst>
          </p:cNvPr>
          <p:cNvSpPr/>
          <p:nvPr/>
        </p:nvSpPr>
        <p:spPr>
          <a:xfrm>
            <a:off x="9186979" y="1238579"/>
            <a:ext cx="1247435" cy="318561"/>
          </a:xfrm>
          <a:prstGeom prst="rect">
            <a:avLst/>
          </a:prstGeom>
          <a:solidFill>
            <a:srgbClr val="FFFF00">
              <a:alpha val="44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065417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Mediation analysis steps </a:t>
            </a:r>
            <a:endParaRPr lang="he-IL" sz="4000" dirty="0">
              <a:latin typeface="Alef" panose="00000500000000000000" pitchFamily="2" charset="-79"/>
              <a:cs typeface="Alef" panose="00000500000000000000" pitchFamily="2" charset="-79"/>
            </a:endParaRPr>
          </a:p>
        </p:txBody>
      </p:sp>
      <p:sp>
        <p:nvSpPr>
          <p:cNvPr id="12" name="TextBox 11">
            <a:extLst>
              <a:ext uri="{FF2B5EF4-FFF2-40B4-BE49-F238E27FC236}">
                <a16:creationId xmlns:a16="http://schemas.microsoft.com/office/drawing/2014/main" id="{97A9466B-2604-70CE-DC19-05AD085C3963}"/>
              </a:ext>
            </a:extLst>
          </p:cNvPr>
          <p:cNvSpPr txBox="1"/>
          <p:nvPr/>
        </p:nvSpPr>
        <p:spPr>
          <a:xfrm>
            <a:off x="142239" y="2029094"/>
            <a:ext cx="11701417" cy="369332"/>
          </a:xfrm>
          <a:prstGeom prst="rect">
            <a:avLst/>
          </a:prstGeom>
          <a:noFill/>
        </p:spPr>
        <p:txBody>
          <a:bodyPr wrap="square" rtlCol="0">
            <a:spAutoFit/>
          </a:bodyPr>
          <a:lstStyle/>
          <a:p>
            <a:pPr algn="l" rtl="0"/>
            <a:r>
              <a:rPr lang="en-US" b="1" dirty="0">
                <a:latin typeface="Alef" panose="00000500000000000000" pitchFamily="2" charset="-79"/>
                <a:cs typeface="Alef" panose="00000500000000000000" pitchFamily="2" charset="-79"/>
              </a:rPr>
              <a:t>Lastly, run the mediation, to compare variable associated with </a:t>
            </a:r>
            <a:r>
              <a:rPr lang="en-US" b="1" dirty="0">
                <a:solidFill>
                  <a:srgbClr val="5B9BD5"/>
                </a:solidFill>
                <a:latin typeface="Alef" panose="00000500000000000000" pitchFamily="2" charset="-79"/>
                <a:cs typeface="Alef" panose="00000500000000000000" pitchFamily="2" charset="-79"/>
              </a:rPr>
              <a:t>direct</a:t>
            </a:r>
            <a:r>
              <a:rPr lang="en-US" b="1" dirty="0">
                <a:latin typeface="Alef" panose="00000500000000000000" pitchFamily="2" charset="-79"/>
                <a:cs typeface="Alef" panose="00000500000000000000" pitchFamily="2" charset="-79"/>
              </a:rPr>
              <a:t> vs. </a:t>
            </a:r>
            <a:r>
              <a:rPr lang="en-US" b="1" dirty="0">
                <a:solidFill>
                  <a:schemeClr val="accent2"/>
                </a:solidFill>
                <a:latin typeface="Alef" panose="00000500000000000000" pitchFamily="2" charset="-79"/>
                <a:cs typeface="Alef" panose="00000500000000000000" pitchFamily="2" charset="-79"/>
              </a:rPr>
              <a:t>indirect</a:t>
            </a:r>
            <a:r>
              <a:rPr lang="en-US" b="1" dirty="0">
                <a:latin typeface="Alef" panose="00000500000000000000" pitchFamily="2" charset="-79"/>
                <a:cs typeface="Alef" panose="00000500000000000000" pitchFamily="2" charset="-79"/>
              </a:rPr>
              <a:t> paths.</a:t>
            </a:r>
          </a:p>
        </p:txBody>
      </p:sp>
      <p:sp>
        <p:nvSpPr>
          <p:cNvPr id="25" name="Rectangle 24">
            <a:extLst>
              <a:ext uri="{FF2B5EF4-FFF2-40B4-BE49-F238E27FC236}">
                <a16:creationId xmlns:a16="http://schemas.microsoft.com/office/drawing/2014/main" id="{906FCA06-5F56-BE43-389E-5EADC52361F6}"/>
              </a:ext>
            </a:extLst>
          </p:cNvPr>
          <p:cNvSpPr/>
          <p:nvPr/>
        </p:nvSpPr>
        <p:spPr>
          <a:xfrm>
            <a:off x="7653458" y="1148790"/>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Physical activity</a:t>
            </a:r>
          </a:p>
        </p:txBody>
      </p:sp>
      <p:cxnSp>
        <p:nvCxnSpPr>
          <p:cNvPr id="26" name="Straight Arrow Connector 25">
            <a:extLst>
              <a:ext uri="{FF2B5EF4-FFF2-40B4-BE49-F238E27FC236}">
                <a16:creationId xmlns:a16="http://schemas.microsoft.com/office/drawing/2014/main" id="{4380E139-96D2-224F-09ED-4D9693133E03}"/>
              </a:ext>
            </a:extLst>
          </p:cNvPr>
          <p:cNvCxnSpPr>
            <a:stCxn id="25" idx="3"/>
          </p:cNvCxnSpPr>
          <p:nvPr/>
        </p:nvCxnSpPr>
        <p:spPr>
          <a:xfrm flipV="1">
            <a:off x="9229709" y="1401339"/>
            <a:ext cx="1158240" cy="8708"/>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40F2058-68AD-A1FE-F389-6CDE77EA1A2B}"/>
              </a:ext>
            </a:extLst>
          </p:cNvPr>
          <p:cNvSpPr/>
          <p:nvPr/>
        </p:nvSpPr>
        <p:spPr>
          <a:xfrm>
            <a:off x="10387949" y="1150242"/>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happiness</a:t>
            </a:r>
          </a:p>
        </p:txBody>
      </p:sp>
      <p:sp>
        <p:nvSpPr>
          <p:cNvPr id="28" name="Rectangle 27">
            <a:extLst>
              <a:ext uri="{FF2B5EF4-FFF2-40B4-BE49-F238E27FC236}">
                <a16:creationId xmlns:a16="http://schemas.microsoft.com/office/drawing/2014/main" id="{C9B5AB87-4F5C-8E0F-56CF-6F070A7C2BB9}"/>
              </a:ext>
            </a:extLst>
          </p:cNvPr>
          <p:cNvSpPr/>
          <p:nvPr/>
        </p:nvSpPr>
        <p:spPr>
          <a:xfrm>
            <a:off x="9011995" y="170352"/>
            <a:ext cx="1576251" cy="5225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lef" panose="00000500000000000000" pitchFamily="2" charset="-79"/>
                <a:cs typeface="Alef" panose="00000500000000000000" pitchFamily="2" charset="-79"/>
              </a:rPr>
              <a:t>Sun exposure</a:t>
            </a:r>
          </a:p>
        </p:txBody>
      </p:sp>
      <p:cxnSp>
        <p:nvCxnSpPr>
          <p:cNvPr id="31" name="Straight Arrow Connector 30">
            <a:extLst>
              <a:ext uri="{FF2B5EF4-FFF2-40B4-BE49-F238E27FC236}">
                <a16:creationId xmlns:a16="http://schemas.microsoft.com/office/drawing/2014/main" id="{4E607831-F522-45BE-BAE7-2A24D2C031C4}"/>
              </a:ext>
            </a:extLst>
          </p:cNvPr>
          <p:cNvCxnSpPr>
            <a:cxnSpLocks/>
            <a:stCxn id="25" idx="0"/>
            <a:endCxn id="28" idx="1"/>
          </p:cNvCxnSpPr>
          <p:nvPr/>
        </p:nvCxnSpPr>
        <p:spPr>
          <a:xfrm flipV="1">
            <a:off x="8441584" y="431609"/>
            <a:ext cx="570411" cy="717181"/>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1127977-4D8D-BC3B-26D8-AF2488581B27}"/>
              </a:ext>
            </a:extLst>
          </p:cNvPr>
          <p:cNvCxnSpPr>
            <a:cxnSpLocks/>
            <a:stCxn id="28" idx="3"/>
            <a:endCxn id="27" idx="0"/>
          </p:cNvCxnSpPr>
          <p:nvPr/>
        </p:nvCxnSpPr>
        <p:spPr>
          <a:xfrm>
            <a:off x="10588246" y="431609"/>
            <a:ext cx="587829" cy="718633"/>
          </a:xfrm>
          <a:prstGeom prst="straightConnector1">
            <a:avLst/>
          </a:prstGeom>
          <a:ln w="38100">
            <a:solidFill>
              <a:schemeClr val="accent2"/>
            </a:solidFill>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CAF2FF36-3D0C-823D-566E-A324E2F64C6F}"/>
              </a:ext>
            </a:extLst>
          </p:cNvPr>
          <p:cNvPicPr>
            <a:picLocks noChangeAspect="1"/>
          </p:cNvPicPr>
          <p:nvPr/>
        </p:nvPicPr>
        <p:blipFill rotWithShape="1">
          <a:blip r:embed="rId3"/>
          <a:srcRect l="421" t="62199" r="61448" b="7879"/>
          <a:stretch/>
        </p:blipFill>
        <p:spPr>
          <a:xfrm>
            <a:off x="28972" y="2922569"/>
            <a:ext cx="6270750" cy="307546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57B929D-849F-CD7A-7FE8-0184B724CFC2}"/>
                  </a:ext>
                </a:extLst>
              </p:cNvPr>
              <p:cNvSpPr txBox="1"/>
              <p:nvPr/>
            </p:nvSpPr>
            <p:spPr>
              <a:xfrm>
                <a:off x="6197601" y="2754764"/>
                <a:ext cx="5766600" cy="3439981"/>
              </a:xfrm>
              <a:prstGeom prst="rect">
                <a:avLst/>
              </a:prstGeom>
              <a:noFill/>
            </p:spPr>
            <p:txBody>
              <a:bodyPr wrap="square" rtlCol="0">
                <a:spAutoFit/>
              </a:bodyPr>
              <a:lstStyle/>
              <a:p>
                <a:pPr algn="l" rtl="0"/>
                <a:r>
                  <a:rPr lang="en-US" sz="1600" b="1" dirty="0">
                    <a:latin typeface="Alef" panose="00000500000000000000" pitchFamily="2" charset="-79"/>
                    <a:cs typeface="Alef" panose="00000500000000000000" pitchFamily="2" charset="-79"/>
                  </a:rPr>
                  <a:t>Total Effect</a:t>
                </a:r>
                <a:r>
                  <a:rPr lang="en-US" sz="1600" dirty="0">
                    <a:latin typeface="Alef" panose="00000500000000000000" pitchFamily="2" charset="-79"/>
                    <a:cs typeface="Alef" panose="00000500000000000000" pitchFamily="2" charset="-79"/>
                  </a:rPr>
                  <a:t>: The same* as y ~ x. The “full” effect of physical activity of happiness.</a:t>
                </a:r>
              </a:p>
              <a:p>
                <a:pPr algn="l" rtl="0"/>
                <a:r>
                  <a:rPr lang="en-US" sz="1600" b="1" dirty="0">
                    <a:latin typeface="Alef" panose="00000500000000000000" pitchFamily="2" charset="-79"/>
                    <a:cs typeface="Alef" panose="00000500000000000000" pitchFamily="2" charset="-79"/>
                  </a:rPr>
                  <a:t>ADE</a:t>
                </a:r>
                <a:r>
                  <a:rPr lang="en-US" sz="1600" dirty="0">
                    <a:latin typeface="Alef" panose="00000500000000000000" pitchFamily="2" charset="-79"/>
                    <a:cs typeface="Alef" panose="00000500000000000000" pitchFamily="2" charset="-79"/>
                  </a:rPr>
                  <a:t> (Average Direct Effect): Same* as the effect of x in    y ~ x + m; The coefficient for x while controlling for m(</a:t>
                </a:r>
                <a:r>
                  <a:rPr lang="en-US" sz="1600" dirty="0" err="1">
                    <a:latin typeface="Alef" panose="00000500000000000000" pitchFamily="2" charset="-79"/>
                    <a:cs typeface="Alef" panose="00000500000000000000" pitchFamily="2" charset="-79"/>
                  </a:rPr>
                  <a:t>ediator</a:t>
                </a:r>
                <a:r>
                  <a:rPr lang="en-US" sz="1600" dirty="0">
                    <a:latin typeface="Alef" panose="00000500000000000000" pitchFamily="2" charset="-79"/>
                    <a:cs typeface="Alef" panose="00000500000000000000" pitchFamily="2" charset="-79"/>
                  </a:rPr>
                  <a:t>). </a:t>
                </a:r>
              </a:p>
              <a:p>
                <a:pPr algn="l" rtl="0"/>
                <a:r>
                  <a:rPr lang="en-US" sz="1600" b="1" dirty="0">
                    <a:latin typeface="Alef" panose="00000500000000000000" pitchFamily="2" charset="-79"/>
                    <a:cs typeface="Alef" panose="00000500000000000000" pitchFamily="2" charset="-79"/>
                  </a:rPr>
                  <a:t>ACME </a:t>
                </a:r>
                <a:r>
                  <a:rPr lang="en-US" sz="1600" dirty="0">
                    <a:latin typeface="Alef" panose="00000500000000000000" pitchFamily="2" charset="-79"/>
                    <a:cs typeface="Alef" panose="00000500000000000000" pitchFamily="2" charset="-79"/>
                  </a:rPr>
                  <a:t>(Average Causal Mediated Effect): Total minus ADE coefficient. What is left in the indirect path.</a:t>
                </a:r>
              </a:p>
              <a:p>
                <a:pPr algn="l" rtl="0"/>
                <a:endParaRPr lang="en-US" sz="1600" dirty="0">
                  <a:latin typeface="Alef" panose="00000500000000000000" pitchFamily="2" charset="-79"/>
                  <a:cs typeface="Alef" panose="00000500000000000000" pitchFamily="2" charset="-79"/>
                </a:endParaRPr>
              </a:p>
              <a:p>
                <a:pPr algn="l" rtl="0"/>
                <a:r>
                  <a:rPr lang="en-US" sz="1600" b="1" dirty="0">
                    <a:latin typeface="Alef" panose="00000500000000000000" pitchFamily="2" charset="-79"/>
                    <a:cs typeface="Alef" panose="00000500000000000000" pitchFamily="2" charset="-79"/>
                  </a:rPr>
                  <a:t>Prop(</a:t>
                </a:r>
                <a:r>
                  <a:rPr lang="en-US" sz="1600" b="1" dirty="0" err="1">
                    <a:latin typeface="Alef" panose="00000500000000000000" pitchFamily="2" charset="-79"/>
                    <a:cs typeface="Alef" panose="00000500000000000000" pitchFamily="2" charset="-79"/>
                  </a:rPr>
                  <a:t>ortion</a:t>
                </a:r>
                <a:r>
                  <a:rPr lang="en-US" sz="1600" b="1" dirty="0">
                    <a:latin typeface="Alef" panose="00000500000000000000" pitchFamily="2" charset="-79"/>
                    <a:cs typeface="Alef" panose="00000500000000000000" pitchFamily="2" charset="-79"/>
                  </a:rPr>
                  <a:t>) Mediated</a:t>
                </a:r>
                <a:r>
                  <a:rPr lang="en-US" sz="1600" dirty="0">
                    <a:latin typeface="Alef" panose="00000500000000000000" pitchFamily="2" charset="-79"/>
                    <a:cs typeface="Alef" panose="00000500000000000000" pitchFamily="2" charset="-79"/>
                  </a:rPr>
                  <a:t>: How much of the overall effect is </a:t>
                </a:r>
                <a:r>
                  <a:rPr lang="en-US" sz="1600" i="1" dirty="0">
                    <a:latin typeface="Alef" panose="00000500000000000000" pitchFamily="2" charset="-79"/>
                    <a:cs typeface="Alef" panose="00000500000000000000" pitchFamily="2" charset="-79"/>
                  </a:rPr>
                  <a:t>mediated </a:t>
                </a:r>
                <a:r>
                  <a:rPr lang="en-US" sz="1600" dirty="0">
                    <a:latin typeface="Alef" panose="00000500000000000000" pitchFamily="2" charset="-79"/>
                    <a:cs typeface="Alef" panose="00000500000000000000" pitchFamily="2" charset="-79"/>
                  </a:rPr>
                  <a:t>by the third variable? (</a:t>
                </a:r>
                <a14:m>
                  <m:oMath xmlns:m="http://schemas.openxmlformats.org/officeDocument/2006/math">
                    <m:f>
                      <m:fPr>
                        <m:ctrlPr>
                          <a:rPr lang="en-US" sz="1600" i="1" smtClean="0">
                            <a:latin typeface="Cambria Math" panose="02040503050406030204" pitchFamily="18" charset="0"/>
                            <a:cs typeface="Alef" panose="00000500000000000000" pitchFamily="2" charset="-79"/>
                          </a:rPr>
                        </m:ctrlPr>
                      </m:fPr>
                      <m:num>
                        <m:sSub>
                          <m:sSubPr>
                            <m:ctrlPr>
                              <a:rPr lang="en-US" sz="1600" i="1" smtClean="0">
                                <a:latin typeface="Cambria Math" panose="02040503050406030204" pitchFamily="18" charset="0"/>
                                <a:cs typeface="Alef" panose="00000500000000000000" pitchFamily="2" charset="-79"/>
                              </a:rPr>
                            </m:ctrlPr>
                          </m:sSubPr>
                          <m:e>
                            <m:r>
                              <a:rPr lang="en-US" sz="1600" i="1" smtClean="0">
                                <a:latin typeface="Cambria Math" panose="02040503050406030204" pitchFamily="18" charset="0"/>
                                <a:ea typeface="Cambria Math" panose="02040503050406030204" pitchFamily="18" charset="0"/>
                                <a:cs typeface="Alef" panose="00000500000000000000" pitchFamily="2" charset="-79"/>
                              </a:rPr>
                              <m:t>𝛽</m:t>
                            </m:r>
                          </m:e>
                          <m:sub>
                            <m:r>
                              <a:rPr lang="en-US" sz="1600" b="0" i="1" smtClean="0">
                                <a:latin typeface="Cambria Math" panose="02040503050406030204" pitchFamily="18" charset="0"/>
                                <a:cs typeface="Alef" panose="00000500000000000000" pitchFamily="2" charset="-79"/>
                              </a:rPr>
                              <m:t>𝐴𝐶𝑀𝐸</m:t>
                            </m:r>
                          </m:sub>
                        </m:sSub>
                      </m:num>
                      <m:den>
                        <m:sSub>
                          <m:sSubPr>
                            <m:ctrlPr>
                              <a:rPr lang="en-US" sz="1600" i="1" smtClean="0">
                                <a:latin typeface="Cambria Math" panose="02040503050406030204" pitchFamily="18" charset="0"/>
                                <a:cs typeface="Alef" panose="00000500000000000000" pitchFamily="2" charset="-79"/>
                              </a:rPr>
                            </m:ctrlPr>
                          </m:sSubPr>
                          <m:e>
                            <m:r>
                              <a:rPr lang="en-US" sz="1600" i="1" smtClean="0">
                                <a:latin typeface="Cambria Math" panose="02040503050406030204" pitchFamily="18" charset="0"/>
                                <a:ea typeface="Cambria Math" panose="02040503050406030204" pitchFamily="18" charset="0"/>
                                <a:cs typeface="Alef" panose="00000500000000000000" pitchFamily="2" charset="-79"/>
                              </a:rPr>
                              <m:t>𝛽</m:t>
                            </m:r>
                          </m:e>
                          <m:sub>
                            <m:r>
                              <a:rPr lang="en-US" sz="1600" b="0" i="1" smtClean="0">
                                <a:latin typeface="Cambria Math" panose="02040503050406030204" pitchFamily="18" charset="0"/>
                                <a:cs typeface="Alef" panose="00000500000000000000" pitchFamily="2" charset="-79"/>
                              </a:rPr>
                              <m:t>𝑇𝑜𝑡𝑎𝑙</m:t>
                            </m:r>
                          </m:sub>
                        </m:sSub>
                      </m:den>
                    </m:f>
                  </m:oMath>
                </a14:m>
                <a:r>
                  <a:rPr lang="en-US" sz="1600" dirty="0">
                    <a:latin typeface="Alef" panose="00000500000000000000" pitchFamily="2" charset="-79"/>
                    <a:cs typeface="Alef" panose="00000500000000000000" pitchFamily="2" charset="-79"/>
                  </a:rPr>
                  <a:t>)</a:t>
                </a:r>
              </a:p>
              <a:p>
                <a:pPr algn="l" rtl="0"/>
                <a:endParaRPr lang="en-US" sz="1600" dirty="0">
                  <a:latin typeface="Alef" panose="00000500000000000000" pitchFamily="2" charset="-79"/>
                  <a:cs typeface="Alef" panose="00000500000000000000" pitchFamily="2" charset="-79"/>
                </a:endParaRPr>
              </a:p>
              <a:p>
                <a:pPr algn="l" rtl="0"/>
                <a:r>
                  <a:rPr lang="en-US" sz="1600" dirty="0">
                    <a:latin typeface="Alef" panose="00000500000000000000" pitchFamily="2" charset="-79"/>
                    <a:cs typeface="Alef" panose="00000500000000000000" pitchFamily="2" charset="-79"/>
                  </a:rPr>
                  <a:t>In our case, </a:t>
                </a:r>
                <a:r>
                  <a:rPr lang="en-US" sz="1600" b="1" dirty="0">
                    <a:latin typeface="Alef" panose="00000500000000000000" pitchFamily="2" charset="-79"/>
                    <a:cs typeface="Alef" panose="00000500000000000000" pitchFamily="2" charset="-79"/>
                  </a:rPr>
                  <a:t>the answer is 23.6%</a:t>
                </a:r>
                <a:r>
                  <a:rPr lang="en-US" sz="1600" dirty="0">
                    <a:latin typeface="Alef" panose="00000500000000000000" pitchFamily="2" charset="-79"/>
                    <a:cs typeface="Alef" panose="00000500000000000000" pitchFamily="2" charset="-79"/>
                  </a:rPr>
                  <a:t>, with a 95% confidence interval of [-0.03, 0.64]. Insignificant mediation </a:t>
                </a:r>
                <a:r>
                  <a:rPr lang="en-US" sz="1600" i="1" dirty="0">
                    <a:latin typeface="Alef" panose="00000500000000000000" pitchFamily="2" charset="-79"/>
                    <a:cs typeface="Alef" panose="00000500000000000000" pitchFamily="2" charset="-79"/>
                  </a:rPr>
                  <a:t>(p </a:t>
                </a:r>
                <a:r>
                  <a:rPr lang="en-US" sz="1600" dirty="0">
                    <a:latin typeface="Alef" panose="00000500000000000000" pitchFamily="2" charset="-79"/>
                    <a:cs typeface="Alef" panose="00000500000000000000" pitchFamily="2" charset="-79"/>
                  </a:rPr>
                  <a:t>=0.09)</a:t>
                </a:r>
                <a:r>
                  <a:rPr lang="en-US" sz="1600" i="1" dirty="0">
                    <a:latin typeface="Alef" panose="00000500000000000000" pitchFamily="2" charset="-79"/>
                    <a:cs typeface="Alef" panose="00000500000000000000" pitchFamily="2" charset="-79"/>
                  </a:rPr>
                  <a:t>.</a:t>
                </a:r>
                <a:r>
                  <a:rPr lang="en-US" sz="1600" dirty="0">
                    <a:latin typeface="Alef" panose="00000500000000000000" pitchFamily="2" charset="-79"/>
                    <a:cs typeface="Alef" panose="00000500000000000000" pitchFamily="2" charset="-79"/>
                  </a:rPr>
                  <a:t> </a:t>
                </a:r>
              </a:p>
            </p:txBody>
          </p:sp>
        </mc:Choice>
        <mc:Fallback xmlns="">
          <p:sp>
            <p:nvSpPr>
              <p:cNvPr id="19" name="TextBox 18">
                <a:extLst>
                  <a:ext uri="{FF2B5EF4-FFF2-40B4-BE49-F238E27FC236}">
                    <a16:creationId xmlns:a16="http://schemas.microsoft.com/office/drawing/2014/main" id="{157B929D-849F-CD7A-7FE8-0184B724CFC2}"/>
                  </a:ext>
                </a:extLst>
              </p:cNvPr>
              <p:cNvSpPr txBox="1">
                <a:spLocks noRot="1" noChangeAspect="1" noMove="1" noResize="1" noEditPoints="1" noAdjustHandles="1" noChangeArrowheads="1" noChangeShapeType="1" noTextEdit="1"/>
              </p:cNvSpPr>
              <p:nvPr/>
            </p:nvSpPr>
            <p:spPr>
              <a:xfrm>
                <a:off x="6197601" y="2754764"/>
                <a:ext cx="5766600" cy="3439981"/>
              </a:xfrm>
              <a:prstGeom prst="rect">
                <a:avLst/>
              </a:prstGeom>
              <a:blipFill>
                <a:blip r:embed="rId4"/>
                <a:stretch>
                  <a:fillRect l="-634" t="-355" b="-1418"/>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EA1FD3E0-9BE5-3C38-C178-AAF2BB277DC5}"/>
              </a:ext>
            </a:extLst>
          </p:cNvPr>
          <p:cNvSpPr txBox="1"/>
          <p:nvPr/>
        </p:nvSpPr>
        <p:spPr>
          <a:xfrm>
            <a:off x="8780052" y="6396335"/>
            <a:ext cx="3352835" cy="461665"/>
          </a:xfrm>
          <a:prstGeom prst="rect">
            <a:avLst/>
          </a:prstGeom>
          <a:noFill/>
        </p:spPr>
        <p:txBody>
          <a:bodyPr wrap="square" rtlCol="0">
            <a:spAutoFit/>
          </a:bodyPr>
          <a:lstStyle/>
          <a:p>
            <a:pPr algn="l" rtl="0"/>
            <a:r>
              <a:rPr lang="en-US" sz="1200" dirty="0">
                <a:latin typeface="Alef" panose="00000500000000000000" pitchFamily="2" charset="-79"/>
                <a:cs typeface="Alef" panose="00000500000000000000" pitchFamily="2" charset="-79"/>
              </a:rPr>
              <a:t>* Some small numeric differences given fitting methods; not crucial for our purposes.</a:t>
            </a:r>
          </a:p>
        </p:txBody>
      </p:sp>
      <p:sp>
        <p:nvSpPr>
          <p:cNvPr id="3" name="TextBox 2">
            <a:extLst>
              <a:ext uri="{FF2B5EF4-FFF2-40B4-BE49-F238E27FC236}">
                <a16:creationId xmlns:a16="http://schemas.microsoft.com/office/drawing/2014/main" id="{C33FCE80-C1DD-9503-2ED4-2084F48BBEA8}"/>
              </a:ext>
            </a:extLst>
          </p:cNvPr>
          <p:cNvSpPr txBox="1"/>
          <p:nvPr/>
        </p:nvSpPr>
        <p:spPr>
          <a:xfrm>
            <a:off x="10630184" y="53852"/>
            <a:ext cx="372218" cy="338554"/>
          </a:xfrm>
          <a:prstGeom prst="rect">
            <a:avLst/>
          </a:prstGeom>
          <a:noFill/>
        </p:spPr>
        <p:txBody>
          <a:bodyPr wrap="none" rtlCol="0">
            <a:spAutoFit/>
          </a:bodyPr>
          <a:lstStyle/>
          <a:p>
            <a:pPr algn="l" rtl="0"/>
            <a:r>
              <a:rPr lang="en-US" sz="1600" b="1" dirty="0">
                <a:latin typeface="Alef" panose="00000500000000000000" pitchFamily="2" charset="-79"/>
                <a:cs typeface="Alef" panose="00000500000000000000" pitchFamily="2" charset="-79"/>
              </a:rPr>
              <a:t>M</a:t>
            </a:r>
          </a:p>
        </p:txBody>
      </p:sp>
      <p:sp>
        <p:nvSpPr>
          <p:cNvPr id="5" name="TextBox 4">
            <a:extLst>
              <a:ext uri="{FF2B5EF4-FFF2-40B4-BE49-F238E27FC236}">
                <a16:creationId xmlns:a16="http://schemas.microsoft.com/office/drawing/2014/main" id="{48C525A5-B2EF-167A-B6C4-332D0F933296}"/>
              </a:ext>
            </a:extLst>
          </p:cNvPr>
          <p:cNvSpPr txBox="1"/>
          <p:nvPr/>
        </p:nvSpPr>
        <p:spPr>
          <a:xfrm>
            <a:off x="11597434" y="1680922"/>
            <a:ext cx="325730" cy="338554"/>
          </a:xfrm>
          <a:prstGeom prst="rect">
            <a:avLst/>
          </a:prstGeom>
          <a:noFill/>
        </p:spPr>
        <p:txBody>
          <a:bodyPr wrap="none" rtlCol="0">
            <a:spAutoFit/>
          </a:bodyPr>
          <a:lstStyle/>
          <a:p>
            <a:pPr algn="l" rtl="0"/>
            <a:r>
              <a:rPr lang="en-US" sz="1600" b="1" dirty="0">
                <a:latin typeface="Alef" panose="00000500000000000000" pitchFamily="2" charset="-79"/>
                <a:cs typeface="Alef" panose="00000500000000000000" pitchFamily="2" charset="-79"/>
              </a:rPr>
              <a:t>Y</a:t>
            </a:r>
          </a:p>
        </p:txBody>
      </p:sp>
      <p:sp>
        <p:nvSpPr>
          <p:cNvPr id="6" name="TextBox 5">
            <a:extLst>
              <a:ext uri="{FF2B5EF4-FFF2-40B4-BE49-F238E27FC236}">
                <a16:creationId xmlns:a16="http://schemas.microsoft.com/office/drawing/2014/main" id="{86E319E6-2302-A537-281A-D9261ED24E57}"/>
              </a:ext>
            </a:extLst>
          </p:cNvPr>
          <p:cNvSpPr txBox="1"/>
          <p:nvPr/>
        </p:nvSpPr>
        <p:spPr>
          <a:xfrm>
            <a:off x="8726789" y="1642273"/>
            <a:ext cx="330540" cy="338554"/>
          </a:xfrm>
          <a:prstGeom prst="rect">
            <a:avLst/>
          </a:prstGeom>
          <a:noFill/>
        </p:spPr>
        <p:txBody>
          <a:bodyPr wrap="none" rtlCol="0">
            <a:spAutoFit/>
          </a:bodyPr>
          <a:lstStyle/>
          <a:p>
            <a:pPr algn="l" rtl="0"/>
            <a:r>
              <a:rPr lang="en-US" sz="1600" b="1" dirty="0">
                <a:latin typeface="Alef" panose="00000500000000000000" pitchFamily="2" charset="-79"/>
                <a:cs typeface="Alef" panose="00000500000000000000" pitchFamily="2" charset="-79"/>
              </a:rPr>
              <a:t>X</a:t>
            </a:r>
          </a:p>
        </p:txBody>
      </p:sp>
    </p:spTree>
    <p:extLst>
      <p:ext uri="{BB962C8B-B14F-4D97-AF65-F5344CB8AC3E}">
        <p14:creationId xmlns:p14="http://schemas.microsoft.com/office/powerpoint/2010/main" val="290822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E89CC-138A-7565-6E9B-775A0992130B}"/>
              </a:ext>
            </a:extLst>
          </p:cNvPr>
          <p:cNvSpPr>
            <a:spLocks noGrp="1"/>
          </p:cNvSpPr>
          <p:nvPr>
            <p:ph type="title"/>
          </p:nvPr>
        </p:nvSpPr>
        <p:spPr>
          <a:xfrm>
            <a:off x="371475" y="112712"/>
            <a:ext cx="10515600" cy="1325563"/>
          </a:xfrm>
        </p:spPr>
        <p:txBody>
          <a:bodyPr/>
          <a:lstStyle/>
          <a:p>
            <a:pPr algn="l" rtl="0"/>
            <a:r>
              <a:rPr lang="en-US" dirty="0">
                <a:latin typeface="Alef" panose="00000500000000000000" pitchFamily="2" charset="-79"/>
                <a:cs typeface="Alef" panose="00000500000000000000" pitchFamily="2" charset="-79"/>
              </a:rPr>
              <a:t>Two technical Notes</a:t>
            </a:r>
          </a:p>
        </p:txBody>
      </p:sp>
      <p:sp>
        <p:nvSpPr>
          <p:cNvPr id="3" name="Content Placeholder 2">
            <a:extLst>
              <a:ext uri="{FF2B5EF4-FFF2-40B4-BE49-F238E27FC236}">
                <a16:creationId xmlns:a16="http://schemas.microsoft.com/office/drawing/2014/main" id="{024E12B2-EFFC-C146-54C9-5D582BBD5185}"/>
              </a:ext>
            </a:extLst>
          </p:cNvPr>
          <p:cNvSpPr>
            <a:spLocks noGrp="1"/>
          </p:cNvSpPr>
          <p:nvPr>
            <p:ph idx="1"/>
          </p:nvPr>
        </p:nvSpPr>
        <p:spPr>
          <a:xfrm>
            <a:off x="371475" y="1304926"/>
            <a:ext cx="11449050" cy="5276850"/>
          </a:xfrm>
        </p:spPr>
        <p:txBody>
          <a:bodyPr>
            <a:normAutofit/>
          </a:bodyPr>
          <a:lstStyle/>
          <a:p>
            <a:pPr marL="0" indent="0" algn="l" rtl="0">
              <a:buNone/>
            </a:pPr>
            <a:r>
              <a:rPr lang="en-US" b="1" dirty="0">
                <a:latin typeface="Alef" panose="00000500000000000000" pitchFamily="2" charset="-79"/>
                <a:cs typeface="Alef" panose="00000500000000000000" pitchFamily="2" charset="-79"/>
              </a:rPr>
              <a:t>1) Final Assignment + Presentations.</a:t>
            </a:r>
          </a:p>
          <a:p>
            <a:pPr lvl="1" algn="l" rtl="0"/>
            <a:r>
              <a:rPr lang="en-US" b="1" dirty="0">
                <a:latin typeface="Alef" panose="00000500000000000000" pitchFamily="2" charset="-79"/>
                <a:cs typeface="Alef" panose="00000500000000000000" pitchFamily="2" charset="-79"/>
              </a:rPr>
              <a:t>The goal</a:t>
            </a:r>
            <a:r>
              <a:rPr lang="en-US" dirty="0">
                <a:latin typeface="Alef" panose="00000500000000000000" pitchFamily="2" charset="-79"/>
                <a:cs typeface="Alef" panose="00000500000000000000" pitchFamily="2" charset="-79"/>
              </a:rPr>
              <a:t>: apply what you’ve learned (and will learn) in class on </a:t>
            </a:r>
            <a:r>
              <a:rPr lang="en-US" b="1" dirty="0">
                <a:latin typeface="Alef" panose="00000500000000000000" pitchFamily="2" charset="-79"/>
                <a:cs typeface="Alef" panose="00000500000000000000" pitchFamily="2" charset="-79"/>
              </a:rPr>
              <a:t>your own data or in the context of your research</a:t>
            </a:r>
            <a:r>
              <a:rPr lang="en-US" dirty="0">
                <a:latin typeface="Alef" panose="00000500000000000000" pitchFamily="2" charset="-79"/>
                <a:cs typeface="Alef" panose="00000500000000000000" pitchFamily="2" charset="-79"/>
              </a:rPr>
              <a:t>.</a:t>
            </a:r>
          </a:p>
          <a:p>
            <a:pPr lvl="1" algn="l" rtl="0"/>
            <a:r>
              <a:rPr lang="en-US" b="1" dirty="0">
                <a:latin typeface="Alef" panose="00000500000000000000" pitchFamily="2" charset="-79"/>
                <a:cs typeface="Alef" panose="00000500000000000000" pitchFamily="2" charset="-79"/>
              </a:rPr>
              <a:t>General structure: </a:t>
            </a:r>
            <a:r>
              <a:rPr lang="en-US" dirty="0">
                <a:latin typeface="Alef" panose="00000500000000000000" pitchFamily="2" charset="-79"/>
                <a:cs typeface="Alef" panose="00000500000000000000" pitchFamily="2" charset="-79"/>
              </a:rPr>
              <a:t>Take a dataset that was previously analyzed with a “classic” test, describe how, repeat the procedure, answer some questions. Then, identify potential issues, propose possible solutions, apply via mixed-effect models.</a:t>
            </a:r>
          </a:p>
          <a:p>
            <a:pPr lvl="1" algn="l" rtl="0"/>
            <a:r>
              <a:rPr lang="en-US" dirty="0">
                <a:latin typeface="Alef" panose="00000500000000000000" pitchFamily="2" charset="-79"/>
                <a:cs typeface="Alef" panose="00000500000000000000" pitchFamily="2" charset="-79"/>
              </a:rPr>
              <a:t>Less simulations/made-up data, more </a:t>
            </a:r>
            <a:r>
              <a:rPr lang="en-US" b="1" dirty="0">
                <a:latin typeface="Alef" panose="00000500000000000000" pitchFamily="2" charset="-79"/>
                <a:cs typeface="Alef" panose="00000500000000000000" pitchFamily="2" charset="-79"/>
              </a:rPr>
              <a:t>dealing with real-world challenges</a:t>
            </a:r>
            <a:r>
              <a:rPr lang="en-US" dirty="0">
                <a:latin typeface="Alef" panose="00000500000000000000" pitchFamily="2" charset="-79"/>
                <a:cs typeface="Alef" panose="00000500000000000000" pitchFamily="2" charset="-79"/>
              </a:rPr>
              <a:t>. </a:t>
            </a:r>
          </a:p>
          <a:p>
            <a:pPr lvl="1" algn="l" rtl="0"/>
            <a:r>
              <a:rPr lang="en-US" b="1" dirty="0">
                <a:latin typeface="Alef" panose="00000500000000000000" pitchFamily="2" charset="-79"/>
                <a:cs typeface="Alef" panose="00000500000000000000" pitchFamily="2" charset="-79"/>
              </a:rPr>
              <a:t>Modular</a:t>
            </a:r>
            <a:r>
              <a:rPr lang="en-US" dirty="0">
                <a:latin typeface="Alef" panose="00000500000000000000" pitchFamily="2" charset="-79"/>
                <a:cs typeface="Alef" panose="00000500000000000000" pitchFamily="2" charset="-79"/>
              </a:rPr>
              <a:t> – can start early, continue as we learn more tools.</a:t>
            </a:r>
          </a:p>
          <a:p>
            <a:pPr lvl="1" algn="l" rtl="0"/>
            <a:r>
              <a:rPr lang="en-US" b="1" u="sng" dirty="0">
                <a:latin typeface="Alef" panose="00000500000000000000" pitchFamily="2" charset="-79"/>
                <a:cs typeface="Alef" panose="00000500000000000000" pitchFamily="2" charset="-79"/>
              </a:rPr>
              <a:t>First, need to submit data for our approval (“Part 0”)</a:t>
            </a:r>
          </a:p>
          <a:p>
            <a:pPr lvl="1" algn="l" rtl="0"/>
            <a:r>
              <a:rPr lang="en-US" b="1" dirty="0">
                <a:latin typeface="Alef" panose="00000500000000000000" pitchFamily="2" charset="-79"/>
                <a:cs typeface="Alef" panose="00000500000000000000" pitchFamily="2" charset="-79"/>
              </a:rPr>
              <a:t>Final submission date: 28/02/2023 (in pairs).</a:t>
            </a:r>
          </a:p>
          <a:p>
            <a:pPr lvl="1" algn="l" rtl="0"/>
            <a:r>
              <a:rPr lang="en-US" b="1" dirty="0">
                <a:latin typeface="Alef" panose="00000500000000000000" pitchFamily="2" charset="-79"/>
                <a:cs typeface="Alef" panose="00000500000000000000" pitchFamily="2" charset="-79"/>
              </a:rPr>
              <a:t>Short presentations</a:t>
            </a:r>
            <a:r>
              <a:rPr lang="en-US" dirty="0">
                <a:latin typeface="Alef" panose="00000500000000000000" pitchFamily="2" charset="-79"/>
                <a:cs typeface="Alef" panose="00000500000000000000" pitchFamily="2" charset="-79"/>
              </a:rPr>
              <a:t>: 8 minutes (+4 discussion). Present dataset, previous analysis, potential problems, and possible solutions. </a:t>
            </a:r>
            <a:r>
              <a:rPr lang="en-US" b="1" dirty="0">
                <a:latin typeface="Alef" panose="00000500000000000000" pitchFamily="2" charset="-79"/>
                <a:cs typeface="Alef" panose="00000500000000000000" pitchFamily="2" charset="-79"/>
              </a:rPr>
              <a:t>Meant to help you. </a:t>
            </a:r>
          </a:p>
          <a:p>
            <a:pPr lvl="2" algn="l" rtl="0"/>
            <a:r>
              <a:rPr lang="en-US" b="1" dirty="0">
                <a:latin typeface="Alef" panose="00000500000000000000" pitchFamily="2" charset="-79"/>
                <a:cs typeface="Alef" panose="00000500000000000000" pitchFamily="2" charset="-79"/>
              </a:rPr>
              <a:t>Two dates: </a:t>
            </a:r>
            <a:r>
              <a:rPr lang="en-US" dirty="0">
                <a:latin typeface="Alef" panose="00000500000000000000" pitchFamily="2" charset="-79"/>
                <a:cs typeface="Alef" panose="00000500000000000000" pitchFamily="2" charset="-79"/>
              </a:rPr>
              <a:t>last class (24/1/2023) or two weeks post-semester (07/02/2023).</a:t>
            </a:r>
          </a:p>
        </p:txBody>
      </p:sp>
    </p:spTree>
    <p:extLst>
      <p:ext uri="{BB962C8B-B14F-4D97-AF65-F5344CB8AC3E}">
        <p14:creationId xmlns:p14="http://schemas.microsoft.com/office/powerpoint/2010/main" val="152473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E89CC-138A-7565-6E9B-775A0992130B}"/>
              </a:ext>
            </a:extLst>
          </p:cNvPr>
          <p:cNvSpPr>
            <a:spLocks noGrp="1"/>
          </p:cNvSpPr>
          <p:nvPr>
            <p:ph type="title"/>
          </p:nvPr>
        </p:nvSpPr>
        <p:spPr>
          <a:xfrm>
            <a:off x="371475" y="112712"/>
            <a:ext cx="10515600" cy="1325563"/>
          </a:xfrm>
        </p:spPr>
        <p:txBody>
          <a:bodyPr/>
          <a:lstStyle/>
          <a:p>
            <a:pPr algn="l" rtl="0"/>
            <a:r>
              <a:rPr lang="en-US" dirty="0">
                <a:latin typeface="Alef" panose="00000500000000000000" pitchFamily="2" charset="-79"/>
                <a:cs typeface="Alef" panose="00000500000000000000" pitchFamily="2" charset="-79"/>
              </a:rPr>
              <a:t>Two technical Notes</a:t>
            </a:r>
          </a:p>
        </p:txBody>
      </p:sp>
      <p:sp>
        <p:nvSpPr>
          <p:cNvPr id="3" name="Content Placeholder 2">
            <a:extLst>
              <a:ext uri="{FF2B5EF4-FFF2-40B4-BE49-F238E27FC236}">
                <a16:creationId xmlns:a16="http://schemas.microsoft.com/office/drawing/2014/main" id="{024E12B2-EFFC-C146-54C9-5D582BBD5185}"/>
              </a:ext>
            </a:extLst>
          </p:cNvPr>
          <p:cNvSpPr>
            <a:spLocks noGrp="1"/>
          </p:cNvSpPr>
          <p:nvPr>
            <p:ph idx="1"/>
          </p:nvPr>
        </p:nvSpPr>
        <p:spPr>
          <a:xfrm>
            <a:off x="371475" y="1438275"/>
            <a:ext cx="11191875" cy="5005388"/>
          </a:xfrm>
        </p:spPr>
        <p:txBody>
          <a:bodyPr/>
          <a:lstStyle/>
          <a:p>
            <a:pPr marL="0" indent="0" algn="l" rtl="0">
              <a:buNone/>
            </a:pPr>
            <a:r>
              <a:rPr lang="en-US" b="1" dirty="0">
                <a:latin typeface="Alef" panose="00000500000000000000" pitchFamily="2" charset="-79"/>
                <a:cs typeface="Alef" panose="00000500000000000000" pitchFamily="2" charset="-79"/>
              </a:rPr>
              <a:t>2) New! “R doesn’t work” Q&amp;A Forum</a:t>
            </a:r>
          </a:p>
          <a:p>
            <a:pPr lvl="1" algn="l" rtl="0"/>
            <a:r>
              <a:rPr lang="en-US" dirty="0">
                <a:latin typeface="Alef" panose="00000500000000000000" pitchFamily="2" charset="-79"/>
                <a:cs typeface="Alef" panose="00000500000000000000" pitchFamily="2" charset="-79"/>
              </a:rPr>
              <a:t>Stuck with R? Code doesn’t work? Not sure what function to use? Technical R issues?</a:t>
            </a:r>
          </a:p>
          <a:p>
            <a:pPr lvl="1" algn="l" rtl="0"/>
            <a:r>
              <a:rPr lang="en-US" b="1" dirty="0">
                <a:latin typeface="Alef" panose="00000500000000000000" pitchFamily="2" charset="-79"/>
                <a:cs typeface="Alef" panose="00000500000000000000" pitchFamily="2" charset="-79"/>
              </a:rPr>
              <a:t>Ask via the new “R doesn’t work” Forum </a:t>
            </a:r>
            <a:r>
              <a:rPr lang="en-US" dirty="0">
                <a:latin typeface="Alef" panose="00000500000000000000" pitchFamily="2" charset="-79"/>
                <a:cs typeface="Alef" panose="00000500000000000000" pitchFamily="2" charset="-79"/>
              </a:rPr>
              <a:t>on Moodle. </a:t>
            </a:r>
            <a:endParaRPr lang="en-US" b="1" dirty="0">
              <a:latin typeface="Alef" panose="00000500000000000000" pitchFamily="2" charset="-79"/>
              <a:cs typeface="Alef" panose="00000500000000000000" pitchFamily="2" charset="-79"/>
            </a:endParaRPr>
          </a:p>
          <a:p>
            <a:pPr lvl="1" algn="l" rtl="0"/>
            <a:r>
              <a:rPr lang="en-US" dirty="0">
                <a:latin typeface="Alef" panose="00000500000000000000" pitchFamily="2" charset="-79"/>
                <a:cs typeface="Alef" panose="00000500000000000000" pitchFamily="2" charset="-79"/>
              </a:rPr>
              <a:t>Then, </a:t>
            </a:r>
            <a:r>
              <a:rPr lang="en-US" b="1" dirty="0">
                <a:latin typeface="Alef" panose="00000500000000000000" pitchFamily="2" charset="-79"/>
                <a:cs typeface="Alef" panose="00000500000000000000" pitchFamily="2" charset="-79"/>
              </a:rPr>
              <a:t>fellow students answer questions </a:t>
            </a:r>
            <a:r>
              <a:rPr lang="en-US" dirty="0">
                <a:latin typeface="Alef" panose="00000500000000000000" pitchFamily="2" charset="-79"/>
                <a:cs typeface="Alef" panose="00000500000000000000" pitchFamily="2" charset="-79"/>
              </a:rPr>
              <a:t>(we will </a:t>
            </a:r>
            <a:r>
              <a:rPr lang="en-US" i="1" dirty="0">
                <a:latin typeface="Alef" panose="00000500000000000000" pitchFamily="2" charset="-79"/>
                <a:cs typeface="Alef" panose="00000500000000000000" pitchFamily="2" charset="-79"/>
              </a:rPr>
              <a:t>not </a:t>
            </a:r>
            <a:r>
              <a:rPr lang="en-US" dirty="0">
                <a:latin typeface="Alef" panose="00000500000000000000" pitchFamily="2" charset="-79"/>
                <a:cs typeface="Alef" panose="00000500000000000000" pitchFamily="2" charset="-79"/>
              </a:rPr>
              <a:t>intervene).</a:t>
            </a:r>
          </a:p>
          <a:p>
            <a:pPr lvl="1" algn="l" rtl="0"/>
            <a:r>
              <a:rPr lang="en-US" b="1" dirty="0">
                <a:latin typeface="Alef" panose="00000500000000000000" pitchFamily="2" charset="-79"/>
                <a:cs typeface="Alef" panose="00000500000000000000" pitchFamily="2" charset="-79"/>
              </a:rPr>
              <a:t>Top 3 helpful students will get a bonus to final grade: 3 points. </a:t>
            </a:r>
          </a:p>
          <a:p>
            <a:pPr lvl="2" algn="l" rtl="0"/>
            <a:r>
              <a:rPr lang="en-US" dirty="0">
                <a:latin typeface="Alef" panose="00000500000000000000" pitchFamily="2" charset="-79"/>
                <a:cs typeface="Alef" panose="00000500000000000000" pitchFamily="2" charset="-79"/>
              </a:rPr>
              <a:t>(Assuming a reasonable number of questions asked). </a:t>
            </a:r>
          </a:p>
        </p:txBody>
      </p:sp>
    </p:spTree>
    <p:extLst>
      <p:ext uri="{BB962C8B-B14F-4D97-AF65-F5344CB8AC3E}">
        <p14:creationId xmlns:p14="http://schemas.microsoft.com/office/powerpoint/2010/main" val="5645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dirty="0">
                <a:latin typeface="Alef" panose="00000500000000000000" pitchFamily="2" charset="-79"/>
                <a:cs typeface="Alef" panose="00000500000000000000" pitchFamily="2" charset="-79"/>
              </a:rPr>
              <a:t>When to use multiple regression?</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252918" y="1147865"/>
            <a:ext cx="11211559" cy="5345010"/>
          </a:xfrm>
        </p:spPr>
        <p:txBody>
          <a:bodyPr>
            <a:normAutofit/>
          </a:bodyPr>
          <a:lstStyle/>
          <a:p>
            <a:pPr marL="0" indent="0" algn="l" rtl="0">
              <a:buNone/>
            </a:pPr>
            <a:r>
              <a:rPr lang="en-US" sz="2400" dirty="0">
                <a:latin typeface="Alef" panose="00000500000000000000" pitchFamily="2" charset="-79"/>
                <a:cs typeface="Alef" panose="00000500000000000000" pitchFamily="2" charset="-79"/>
              </a:rPr>
              <a:t>A </a:t>
            </a:r>
            <a:r>
              <a:rPr lang="en-US" sz="2400" b="1" dirty="0">
                <a:latin typeface="Alef" panose="00000500000000000000" pitchFamily="2" charset="-79"/>
                <a:cs typeface="Alef" panose="00000500000000000000" pitchFamily="2" charset="-79"/>
              </a:rPr>
              <a:t>very </a:t>
            </a:r>
            <a:r>
              <a:rPr lang="en-US" sz="2400" dirty="0">
                <a:latin typeface="Alef" panose="00000500000000000000" pitchFamily="2" charset="-79"/>
                <a:cs typeface="Alef" panose="00000500000000000000" pitchFamily="2" charset="-79"/>
              </a:rPr>
              <a:t>common procedure, with </a:t>
            </a:r>
            <a:r>
              <a:rPr lang="en-US" sz="2400" b="1" dirty="0">
                <a:latin typeface="Alef" panose="00000500000000000000" pitchFamily="2" charset="-79"/>
                <a:cs typeface="Alef" panose="00000500000000000000" pitchFamily="2" charset="-79"/>
              </a:rPr>
              <a:t>many </a:t>
            </a:r>
            <a:r>
              <a:rPr lang="en-US" sz="2400" dirty="0">
                <a:latin typeface="Alef" panose="00000500000000000000" pitchFamily="2" charset="-79"/>
                <a:cs typeface="Alef" panose="00000500000000000000" pitchFamily="2" charset="-79"/>
              </a:rPr>
              <a:t>applications.</a:t>
            </a:r>
          </a:p>
          <a:p>
            <a:pPr algn="l" rtl="0"/>
            <a:endParaRPr lang="en-US" sz="2400" dirty="0">
              <a:latin typeface="Alef" panose="00000500000000000000" pitchFamily="2" charset="-79"/>
              <a:cs typeface="Alef" panose="00000500000000000000" pitchFamily="2" charset="-79"/>
            </a:endParaRPr>
          </a:p>
          <a:p>
            <a:pPr marL="0" indent="0" algn="l" rtl="0">
              <a:buNone/>
            </a:pPr>
            <a:r>
              <a:rPr lang="en-US" sz="2400" dirty="0">
                <a:latin typeface="Alef" panose="00000500000000000000" pitchFamily="2" charset="-79"/>
                <a:cs typeface="Alef" panose="00000500000000000000" pitchFamily="2" charset="-79"/>
              </a:rPr>
              <a:t>Two common cases in Psychology:</a:t>
            </a:r>
          </a:p>
          <a:p>
            <a:pPr marL="457200" indent="-457200" algn="l" rtl="0">
              <a:buFont typeface="+mj-lt"/>
              <a:buAutoNum type="arabicPeriod"/>
            </a:pPr>
            <a:r>
              <a:rPr lang="en-US" sz="2400" b="1" dirty="0">
                <a:latin typeface="Alef" panose="00000500000000000000" pitchFamily="2" charset="-79"/>
                <a:cs typeface="Alef" panose="00000500000000000000" pitchFamily="2" charset="-79"/>
              </a:rPr>
              <a:t>Examining the effect of &gt;1 independent variables </a:t>
            </a:r>
            <a:r>
              <a:rPr lang="en-US" sz="2400" dirty="0">
                <a:latin typeface="Alef" panose="00000500000000000000" pitchFamily="2" charset="-79"/>
                <a:cs typeface="Alef" panose="00000500000000000000" pitchFamily="2" charset="-79"/>
              </a:rPr>
              <a:t>on a (continuous) outcome</a:t>
            </a:r>
          </a:p>
          <a:p>
            <a:pPr lvl="1" algn="l" rtl="0"/>
            <a:r>
              <a:rPr lang="en-US" sz="1800" dirty="0">
                <a:latin typeface="Alef" panose="00000500000000000000" pitchFamily="2" charset="-79"/>
                <a:cs typeface="Alef" panose="00000500000000000000" pitchFamily="2" charset="-79"/>
              </a:rPr>
              <a:t>We are interested not only in the effect of, e.g., exercise on happiness levels, but also in the effects of, e.g., hours spent with friends and family, consumption of fruit and vegetables …</a:t>
            </a:r>
          </a:p>
          <a:p>
            <a:pPr lvl="1" algn="l" rtl="0"/>
            <a:endParaRPr lang="en-US" sz="1800" dirty="0">
              <a:latin typeface="Alef" panose="00000500000000000000" pitchFamily="2" charset="-79"/>
              <a:cs typeface="Alef" panose="00000500000000000000" pitchFamily="2" charset="-79"/>
              <a:sym typeface="Wingdings" panose="05000000000000000000" pitchFamily="2" charset="2"/>
            </a:endParaRPr>
          </a:p>
          <a:p>
            <a:pPr lvl="1" algn="l" rtl="0"/>
            <a:endParaRPr lang="en-US" sz="1600" dirty="0">
              <a:latin typeface="Alef" panose="00000500000000000000" pitchFamily="2" charset="-79"/>
              <a:cs typeface="Alef" panose="00000500000000000000" pitchFamily="2" charset="-79"/>
              <a:sym typeface="Wingdings" panose="05000000000000000000" pitchFamily="2" charset="2"/>
            </a:endParaRPr>
          </a:p>
          <a:p>
            <a:pPr marL="457200" indent="-457200" algn="l" rtl="0">
              <a:buFont typeface="+mj-lt"/>
              <a:buAutoNum type="arabicPeriod"/>
            </a:pPr>
            <a:r>
              <a:rPr lang="en-US" sz="2400" b="1" dirty="0">
                <a:latin typeface="Alef" panose="00000500000000000000" pitchFamily="2" charset="-79"/>
                <a:cs typeface="Alef" panose="00000500000000000000" pitchFamily="2" charset="-79"/>
              </a:rPr>
              <a:t>Controlling for the effect of another (control, nuisance) variable.</a:t>
            </a:r>
          </a:p>
          <a:p>
            <a:pPr lvl="1" algn="l" rtl="0"/>
            <a:r>
              <a:rPr lang="en-US" sz="1800" dirty="0">
                <a:latin typeface="Alef" panose="00000500000000000000" pitchFamily="2" charset="-79"/>
                <a:cs typeface="Alef" panose="00000500000000000000" pitchFamily="2" charset="-79"/>
              </a:rPr>
              <a:t>We are interested in the effect of exercise on happiness levels. But we also know that those who exercise more spend more time in the sun, which is a variable related to happiness level. Say that in this study, we don’t care about the link between sun exposure and happiness; we want to ‘partial it out’, clean it, and look at the ‘pure’ effect of exercise time on happiness. </a:t>
            </a:r>
            <a:endParaRPr lang="en-US" sz="20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40407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15" y="-31107"/>
            <a:ext cx="11211560" cy="1325563"/>
          </a:xfrm>
        </p:spPr>
        <p:txBody>
          <a:bodyPr/>
          <a:lstStyle/>
          <a:p>
            <a:pPr algn="l" rtl="0"/>
            <a:r>
              <a:rPr lang="en-US" sz="4000" b="1" dirty="0">
                <a:latin typeface="Alef" panose="00000500000000000000" pitchFamily="2" charset="-79"/>
                <a:cs typeface="Alef" panose="00000500000000000000" pitchFamily="2" charset="-79"/>
              </a:rPr>
              <a:t>In both cases, the math is the same</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1557" y="1223761"/>
                <a:ext cx="11420273" cy="5254860"/>
              </a:xfrm>
            </p:spPr>
            <p:txBody>
              <a:bodyPr>
                <a:normAutofit lnSpcReduction="10000"/>
              </a:bodyPr>
              <a:lstStyle/>
              <a:p>
                <a:pPr algn="l" rtl="0"/>
                <a:r>
                  <a:rPr lang="en-US" dirty="0">
                    <a:latin typeface="Alef" panose="00000500000000000000" pitchFamily="2" charset="-79"/>
                    <a:cs typeface="Alef" panose="00000500000000000000" pitchFamily="2" charset="-79"/>
                  </a:rPr>
                  <a:t>The model “doesn’t care” if a variable is an independent variable or a control variable.</a:t>
                </a:r>
              </a:p>
              <a:p>
                <a:pPr lvl="1" algn="l" rtl="0"/>
                <a:r>
                  <a:rPr lang="en-US" dirty="0">
                    <a:latin typeface="Alef" panose="00000500000000000000" pitchFamily="2" charset="-79"/>
                    <a:cs typeface="Alef" panose="00000500000000000000" pitchFamily="2" charset="-79"/>
                  </a:rPr>
                  <a:t>That’s a matter of design/theoretical interpterion.</a:t>
                </a:r>
              </a:p>
              <a:p>
                <a:pPr lvl="1"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In both cases, we fit the same equation, from the same form:</a:t>
                </a:r>
              </a:p>
              <a:p>
                <a:pPr marL="0" indent="0" algn="ctr" rtl="0">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effectLst/>
                                  <a:latin typeface="Cambria Math" panose="02040503050406030204" pitchFamily="18" charset="0"/>
                                  <a:ea typeface="Calibri" panose="020F0502020204030204" pitchFamily="34" charset="0"/>
                                  <a:cs typeface="Arial" panose="020B0604020202020204" pitchFamily="34" charset="0"/>
                                </a:rPr>
                              </m:ctrlPr>
                            </m:accPr>
                            <m:e>
                              <m:r>
                                <a:rPr lang="en-US" sz="24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effectLst/>
                              <a:latin typeface="Cambria Math" panose="02040503050406030204" pitchFamily="18" charset="0"/>
                              <a:ea typeface="Calibri" panose="020F0502020204030204" pitchFamily="34" charset="0"/>
                              <a:cs typeface="Arial" panose="020B0604020202020204" pitchFamily="34" charset="0"/>
                            </a:rPr>
                            <m:t>1</m:t>
                          </m:r>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2</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2</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b="0" i="1" smtClean="0">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𝑘</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𝑘</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oMath>
                  </m:oMathPara>
                </a14:m>
                <a:endParaRPr lang="en-US" sz="2000" dirty="0">
                  <a:effectLst/>
                  <a:latin typeface="Alef" panose="00000500000000000000" pitchFamily="2" charset="-79"/>
                  <a:ea typeface="Calibri" panose="020F0502020204030204" pitchFamily="34" charset="0"/>
                  <a:cs typeface="Alef" panose="00000500000000000000" pitchFamily="2" charset="-79"/>
                </a:endParaRPr>
              </a:p>
              <a:p>
                <a:pPr marL="0" indent="0" algn="ctr" rtl="0">
                  <a:buNone/>
                </a:pPr>
                <a:endParaRPr lang="en-US" sz="2400" dirty="0">
                  <a:latin typeface="Alef" panose="00000500000000000000" pitchFamily="2" charset="-79"/>
                  <a:cs typeface="Alef" panose="00000500000000000000" pitchFamily="2" charset="-79"/>
                </a:endParaRPr>
              </a:p>
              <a:p>
                <a:pPr algn="l" rtl="0"/>
                <a:r>
                  <a:rPr lang="en-US" sz="2800" dirty="0">
                    <a:latin typeface="Alef" panose="00000500000000000000" pitchFamily="2" charset="-79"/>
                    <a:cs typeface="Alef" panose="00000500000000000000" pitchFamily="2" charset="-79"/>
                  </a:rPr>
                  <a:t>We will use the term </a:t>
                </a:r>
                <a:r>
                  <a:rPr lang="en-US" sz="2800" b="1" dirty="0">
                    <a:latin typeface="Alef" panose="00000500000000000000" pitchFamily="2" charset="-79"/>
                    <a:cs typeface="Alef" panose="00000500000000000000" pitchFamily="2" charset="-79"/>
                  </a:rPr>
                  <a:t>predictors </a:t>
                </a:r>
                <a:r>
                  <a:rPr lang="en-US" sz="2800" dirty="0">
                    <a:latin typeface="Alef" panose="00000500000000000000" pitchFamily="2" charset="-79"/>
                    <a:cs typeface="Alef" panose="00000500000000000000" pitchFamily="2" charset="-79"/>
                  </a:rPr>
                  <a:t>to refer to either independent or control variables in regression models. </a:t>
                </a:r>
              </a:p>
              <a:p>
                <a:pPr algn="l" rtl="0"/>
                <a:endParaRPr lang="en-US" dirty="0">
                  <a:latin typeface="Alef" panose="00000500000000000000" pitchFamily="2" charset="-79"/>
                  <a:cs typeface="Alef" panose="00000500000000000000" pitchFamily="2" charset="-79"/>
                </a:endParaRPr>
              </a:p>
              <a:p>
                <a:pPr algn="l" rtl="0"/>
                <a:r>
                  <a:rPr lang="en-US" sz="2800" dirty="0">
                    <a:latin typeface="Alef" panose="00000500000000000000" pitchFamily="2" charset="-79"/>
                    <a:cs typeface="Alef" panose="00000500000000000000" pitchFamily="2" charset="-79"/>
                  </a:rPr>
                  <a:t>A key Q: </a:t>
                </a:r>
                <a:r>
                  <a:rPr lang="en-US" sz="2800" b="1" dirty="0">
                    <a:latin typeface="Alef" panose="00000500000000000000" pitchFamily="2" charset="-79"/>
                    <a:cs typeface="Alef" panose="00000500000000000000" pitchFamily="2" charset="-79"/>
                  </a:rPr>
                  <a:t>What is the interpretation of one slope estimate (e.g., </a:t>
                </a:r>
                <a14:m>
                  <m:oMath xmlns:m="http://schemas.openxmlformats.org/officeDocument/2006/math">
                    <m:sSub>
                      <m:sSubPr>
                        <m:ctrlPr>
                          <a:rPr lang="en-US" sz="2800" b="1" i="1" smtClean="0">
                            <a:latin typeface="Cambria Math" panose="02040503050406030204" pitchFamily="18" charset="0"/>
                            <a:cs typeface="Arial" panose="020B0604020202020204" pitchFamily="34" charset="0"/>
                          </a:rPr>
                        </m:ctrlPr>
                      </m:sSubPr>
                      <m:e>
                        <m:r>
                          <a:rPr lang="en-US" sz="2800" b="1" i="1">
                            <a:latin typeface="Cambria Math" panose="02040503050406030204" pitchFamily="18" charset="0"/>
                            <a:cs typeface="Arial" panose="020B0604020202020204" pitchFamily="34" charset="0"/>
                          </a:rPr>
                          <m:t>𝒃</m:t>
                        </m:r>
                      </m:e>
                      <m:sub>
                        <m:r>
                          <a:rPr lang="en-US" sz="2800" b="1" i="1" smtClean="0">
                            <a:latin typeface="Cambria Math" panose="02040503050406030204" pitchFamily="18" charset="0"/>
                            <a:cs typeface="Arial" panose="020B0604020202020204" pitchFamily="34" charset="0"/>
                          </a:rPr>
                          <m:t>𝟏</m:t>
                        </m:r>
                      </m:sub>
                    </m:sSub>
                  </m:oMath>
                </a14:m>
                <a:r>
                  <a:rPr lang="en-US" sz="2800" b="1" dirty="0">
                    <a:latin typeface="Alef" panose="00000500000000000000" pitchFamily="2" charset="-79"/>
                    <a:cs typeface="Alef" panose="00000500000000000000" pitchFamily="2" charset="-79"/>
                  </a:rPr>
                  <a:t>) when more are predictors are included in the model (e.g., when we also estimate </a:t>
                </a:r>
                <a14:m>
                  <m:oMath xmlns:m="http://schemas.openxmlformats.org/officeDocument/2006/math">
                    <m:sSub>
                      <m:sSubPr>
                        <m:ctrlPr>
                          <a:rPr lang="en-US" b="1" i="1">
                            <a:latin typeface="Cambria Math" panose="02040503050406030204" pitchFamily="18" charset="0"/>
                            <a:cs typeface="Arial" panose="020B0604020202020204" pitchFamily="34" charset="0"/>
                          </a:rPr>
                        </m:ctrlPr>
                      </m:sSubPr>
                      <m:e>
                        <m:r>
                          <a:rPr lang="en-US" b="1" i="1">
                            <a:latin typeface="Cambria Math" panose="02040503050406030204" pitchFamily="18" charset="0"/>
                            <a:cs typeface="Arial" panose="020B0604020202020204" pitchFamily="34" charset="0"/>
                          </a:rPr>
                          <m:t>𝒃</m:t>
                        </m:r>
                      </m:e>
                      <m:sub>
                        <m:r>
                          <a:rPr lang="en-US" b="1" i="1" smtClean="0">
                            <a:latin typeface="Cambria Math" panose="02040503050406030204" pitchFamily="18" charset="0"/>
                            <a:cs typeface="Arial" panose="020B0604020202020204" pitchFamily="34" charset="0"/>
                          </a:rPr>
                          <m:t>𝟐</m:t>
                        </m:r>
                      </m:sub>
                    </m:sSub>
                  </m:oMath>
                </a14:m>
                <a:r>
                  <a:rPr lang="en-US" sz="2800" b="1" dirty="0">
                    <a:latin typeface="Alef" panose="00000500000000000000" pitchFamily="2" charset="-79"/>
                    <a:cs typeface="Alef" panose="00000500000000000000" pitchFamily="2" charset="-79"/>
                  </a:rPr>
                  <a:t>)?</a:t>
                </a:r>
              </a:p>
              <a:p>
                <a:pPr algn="l" rtl="0"/>
                <a:endParaRPr lang="en-US"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1557" y="1223761"/>
                <a:ext cx="11420273" cy="5254860"/>
              </a:xfrm>
              <a:blipFill>
                <a:blip r:embed="rId2"/>
                <a:stretch>
                  <a:fillRect l="-961" t="-2552" b="-1392"/>
                </a:stretch>
              </a:blipFill>
            </p:spPr>
            <p:txBody>
              <a:bodyPr/>
              <a:lstStyle/>
              <a:p>
                <a:r>
                  <a:rPr lang="en-US">
                    <a:noFill/>
                  </a:rPr>
                  <a:t> </a:t>
                </a:r>
              </a:p>
            </p:txBody>
          </p:sp>
        </mc:Fallback>
      </mc:AlternateContent>
    </p:spTree>
    <p:extLst>
      <p:ext uri="{BB962C8B-B14F-4D97-AF65-F5344CB8AC3E}">
        <p14:creationId xmlns:p14="http://schemas.microsoft.com/office/powerpoint/2010/main" val="423500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Multiple Predictors</a:t>
            </a:r>
            <a:r>
              <a:rPr lang="en-US" sz="4000" dirty="0">
                <a:latin typeface="Alef" panose="00000500000000000000" pitchFamily="2" charset="-79"/>
                <a:cs typeface="Alef" panose="00000500000000000000" pitchFamily="2" charset="-79"/>
              </a:rPr>
              <a:t>: Intuition</a:t>
            </a:r>
            <a:endParaRPr lang="he-IL" sz="4000" dirty="0">
              <a:latin typeface="Alef" panose="00000500000000000000" pitchFamily="2" charset="-79"/>
              <a:cs typeface="Alef" panose="00000500000000000000" pitchFamily="2" charset="-79"/>
            </a:endParaRPr>
          </a:p>
        </p:txBody>
      </p:sp>
      <p:sp>
        <p:nvSpPr>
          <p:cNvPr id="4" name="Oval 3">
            <a:extLst>
              <a:ext uri="{FF2B5EF4-FFF2-40B4-BE49-F238E27FC236}">
                <a16:creationId xmlns:a16="http://schemas.microsoft.com/office/drawing/2014/main" id="{25593B16-5F40-B736-24FB-FAE58AF148B0}"/>
              </a:ext>
            </a:extLst>
          </p:cNvPr>
          <p:cNvSpPr/>
          <p:nvPr/>
        </p:nvSpPr>
        <p:spPr>
          <a:xfrm>
            <a:off x="3788924" y="3429000"/>
            <a:ext cx="2655652" cy="2655652"/>
          </a:xfrm>
          <a:prstGeom prst="ellipse">
            <a:avLst/>
          </a:prstGeom>
          <a:solidFill>
            <a:schemeClr val="accent2">
              <a:alpha val="42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FB84F47-E1CC-AE86-186B-637ADE6E1411}"/>
              </a:ext>
            </a:extLst>
          </p:cNvPr>
          <p:cNvSpPr/>
          <p:nvPr/>
        </p:nvSpPr>
        <p:spPr>
          <a:xfrm>
            <a:off x="4766554" y="2103437"/>
            <a:ext cx="2655652" cy="2655652"/>
          </a:xfrm>
          <a:prstGeom prst="ellipse">
            <a:avLst/>
          </a:prstGeom>
          <a:solidFill>
            <a:srgbClr val="00B050">
              <a:alpha val="4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E141A5-6587-43D5-D380-4B52523DC4AC}"/>
              </a:ext>
            </a:extLst>
          </p:cNvPr>
          <p:cNvSpPr txBox="1"/>
          <p:nvPr/>
        </p:nvSpPr>
        <p:spPr>
          <a:xfrm>
            <a:off x="1639659" y="4464657"/>
            <a:ext cx="1932901" cy="369332"/>
          </a:xfrm>
          <a:prstGeom prst="rect">
            <a:avLst/>
          </a:prstGeom>
          <a:noFill/>
        </p:spPr>
        <p:txBody>
          <a:bodyPr wrap="none" rtlCol="0">
            <a:spAutoFit/>
          </a:bodyPr>
          <a:lstStyle/>
          <a:p>
            <a:r>
              <a:rPr lang="en-US" dirty="0">
                <a:solidFill>
                  <a:srgbClr val="ED7D31"/>
                </a:solidFill>
              </a:rPr>
              <a:t>Exercise hours (x1)</a:t>
            </a:r>
          </a:p>
        </p:txBody>
      </p:sp>
      <p:sp>
        <p:nvSpPr>
          <p:cNvPr id="9" name="TextBox 8">
            <a:extLst>
              <a:ext uri="{FF2B5EF4-FFF2-40B4-BE49-F238E27FC236}">
                <a16:creationId xmlns:a16="http://schemas.microsoft.com/office/drawing/2014/main" id="{65D2B435-CDE3-BFE3-E00D-8ED5B84025BA}"/>
              </a:ext>
            </a:extLst>
          </p:cNvPr>
          <p:cNvSpPr txBox="1"/>
          <p:nvPr/>
        </p:nvSpPr>
        <p:spPr>
          <a:xfrm>
            <a:off x="7038853" y="1786725"/>
            <a:ext cx="1451039" cy="369332"/>
          </a:xfrm>
          <a:prstGeom prst="rect">
            <a:avLst/>
          </a:prstGeom>
          <a:noFill/>
        </p:spPr>
        <p:txBody>
          <a:bodyPr wrap="none" rtlCol="0">
            <a:spAutoFit/>
          </a:bodyPr>
          <a:lstStyle/>
          <a:p>
            <a:r>
              <a:rPr lang="en-US" dirty="0">
                <a:solidFill>
                  <a:srgbClr val="00B050"/>
                </a:solidFill>
              </a:rPr>
              <a:t>Happiness (y)</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301557" y="1223761"/>
                <a:ext cx="11420273" cy="512607"/>
              </a:xfrm>
            </p:spPr>
            <p:txBody>
              <a:bodyPr>
                <a:normAutofit/>
              </a:bodyPr>
              <a:lstStyle/>
              <a:p>
                <a:pPr marL="0" indent="0" algn="l" rtl="0">
                  <a:buNone/>
                </a:pPr>
                <a:r>
                  <a:rPr lang="en-US" dirty="0">
                    <a:latin typeface="Alef" panose="00000500000000000000" pitchFamily="2" charset="-79"/>
                    <a:cs typeface="Alef" panose="00000500000000000000" pitchFamily="2" charset="-79"/>
                  </a:rPr>
                  <a:t>In a </a:t>
                </a:r>
                <a:r>
                  <a:rPr lang="en-US" b="1" dirty="0">
                    <a:latin typeface="Alef" panose="00000500000000000000" pitchFamily="2" charset="-79"/>
                    <a:cs typeface="Alef" panose="00000500000000000000" pitchFamily="2" charset="-79"/>
                  </a:rPr>
                  <a:t>simple linear regression </a:t>
                </a:r>
                <a:r>
                  <a:rPr lang="en-US" dirty="0">
                    <a:latin typeface="Alef" panose="00000500000000000000" pitchFamily="2" charset="-79"/>
                    <a:cs typeface="Alef" panose="00000500000000000000" pitchFamily="2" charset="-79"/>
                  </a:rPr>
                  <a:t>(i.e., one predictor; </a:t>
                </a:r>
                <a14:m>
                  <m:oMath xmlns:m="http://schemas.openxmlformats.org/officeDocument/2006/math">
                    <m:r>
                      <a:rPr lang="en-US" b="0" i="1" smtClean="0">
                        <a:latin typeface="Cambria Math" panose="02040503050406030204" pitchFamily="18" charset="0"/>
                        <a:cs typeface="Alef" panose="00000500000000000000" pitchFamily="2" charset="-79"/>
                      </a:rPr>
                      <m:t>𝑦</m:t>
                    </m:r>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𝑏</m:t>
                        </m:r>
                      </m:e>
                      <m:sub>
                        <m:r>
                          <a:rPr lang="en-US" i="1">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sSub>
                      <m:sSubPr>
                        <m:ctrlPr>
                          <a:rPr lang="en-US" b="0"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𝑥</m:t>
                        </m:r>
                      </m:e>
                      <m:sub>
                        <m:r>
                          <a:rPr lang="en-US" b="0" i="1" smtClean="0">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𝑏</m:t>
                    </m:r>
                    <m:r>
                      <a:rPr lang="en-US" b="0" i="1" smtClean="0">
                        <a:latin typeface="Cambria Math" panose="02040503050406030204" pitchFamily="18" charset="0"/>
                        <a:cs typeface="Alef" panose="00000500000000000000" pitchFamily="2" charset="-79"/>
                      </a:rPr>
                      <m:t>0</m:t>
                    </m:r>
                  </m:oMath>
                </a14:m>
                <a:r>
                  <a:rPr lang="en-US" dirty="0">
                    <a:latin typeface="Alef" panose="00000500000000000000" pitchFamily="2" charset="-79"/>
                    <a:cs typeface="Alef" panose="00000500000000000000" pitchFamily="2" charset="-79"/>
                  </a:rPr>
                  <a:t>):</a:t>
                </a: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301557" y="1223761"/>
                <a:ext cx="11420273" cy="512607"/>
              </a:xfrm>
              <a:blipFill>
                <a:blip r:embed="rId2"/>
                <a:stretch>
                  <a:fillRect l="-1067" t="-19048" b="-2857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44B21E4-2B11-B5C7-8876-4FC3D1CE1A1D}"/>
              </a:ext>
            </a:extLst>
          </p:cNvPr>
          <p:cNvSpPr txBox="1"/>
          <p:nvPr/>
        </p:nvSpPr>
        <p:spPr>
          <a:xfrm>
            <a:off x="6813474" y="4701944"/>
            <a:ext cx="3352835" cy="1077218"/>
          </a:xfrm>
          <a:prstGeom prst="rect">
            <a:avLst/>
          </a:prstGeom>
          <a:noFill/>
        </p:spPr>
        <p:txBody>
          <a:bodyPr wrap="square" rtlCol="0">
            <a:spAutoFit/>
          </a:bodyPr>
          <a:lstStyle/>
          <a:p>
            <a:pPr algn="l" rtl="0"/>
            <a:r>
              <a:rPr lang="en-US" sz="1600" dirty="0">
                <a:latin typeface="Alef" panose="00000500000000000000" pitchFamily="2" charset="-79"/>
                <a:cs typeface="Alef" panose="00000500000000000000" pitchFamily="2" charset="-79"/>
              </a:rPr>
              <a:t>The part explained by x1 in y</a:t>
            </a:r>
          </a:p>
          <a:p>
            <a:pPr algn="l" rtl="0"/>
            <a:endParaRPr lang="en-US" sz="1600" dirty="0">
              <a:latin typeface="Alef" panose="00000500000000000000" pitchFamily="2" charset="-79"/>
              <a:cs typeface="Alef" panose="00000500000000000000" pitchFamily="2" charset="-79"/>
            </a:endParaRPr>
          </a:p>
          <a:p>
            <a:pPr algn="l" rtl="0"/>
            <a:r>
              <a:rPr lang="en-US" sz="1600" dirty="0">
                <a:latin typeface="Alef" panose="00000500000000000000" pitchFamily="2" charset="-79"/>
                <a:cs typeface="Alef" panose="00000500000000000000" pitchFamily="2" charset="-79"/>
              </a:rPr>
              <a:t>Used to compute b</a:t>
            </a:r>
            <a:r>
              <a:rPr lang="en-US" sz="1600" baseline="-25000" dirty="0">
                <a:latin typeface="Alef" panose="00000500000000000000" pitchFamily="2" charset="-79"/>
                <a:cs typeface="Alef" panose="00000500000000000000" pitchFamily="2" charset="-79"/>
              </a:rPr>
              <a:t>1</a:t>
            </a:r>
            <a:r>
              <a:rPr lang="en-US" sz="1600" dirty="0">
                <a:latin typeface="Alef" panose="00000500000000000000" pitchFamily="2" charset="-79"/>
                <a:cs typeface="Alef" panose="00000500000000000000" pitchFamily="2" charset="-79"/>
              </a:rPr>
              <a:t>, as well as the model’s R</a:t>
            </a:r>
            <a:r>
              <a:rPr lang="en-US" sz="1600" baseline="30000" dirty="0">
                <a:latin typeface="Alef" panose="00000500000000000000" pitchFamily="2" charset="-79"/>
                <a:cs typeface="Alef" panose="00000500000000000000" pitchFamily="2" charset="-79"/>
              </a:rPr>
              <a:t>2</a:t>
            </a:r>
            <a:endParaRPr lang="en-US" sz="1600" dirty="0">
              <a:latin typeface="Alef" panose="00000500000000000000" pitchFamily="2" charset="-79"/>
              <a:cs typeface="Alef" panose="00000500000000000000" pitchFamily="2" charset="-79"/>
            </a:endParaRPr>
          </a:p>
        </p:txBody>
      </p:sp>
      <p:cxnSp>
        <p:nvCxnSpPr>
          <p:cNvPr id="16" name="Straight Arrow Connector 15">
            <a:extLst>
              <a:ext uri="{FF2B5EF4-FFF2-40B4-BE49-F238E27FC236}">
                <a16:creationId xmlns:a16="http://schemas.microsoft.com/office/drawing/2014/main" id="{67036E1C-3077-5BE2-F913-BC76DE2EC610}"/>
              </a:ext>
            </a:extLst>
          </p:cNvPr>
          <p:cNvCxnSpPr>
            <a:cxnSpLocks/>
            <a:stCxn id="3" idx="1"/>
          </p:cNvCxnSpPr>
          <p:nvPr/>
        </p:nvCxnSpPr>
        <p:spPr>
          <a:xfrm flipH="1" flipV="1">
            <a:off x="5638800" y="4067175"/>
            <a:ext cx="1174674" cy="11733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339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9" grpId="0"/>
      <p:bldP spid="10" grpId="0" build="p"/>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Multiple Predictors</a:t>
            </a:r>
            <a:r>
              <a:rPr lang="en-US" sz="4000" dirty="0">
                <a:latin typeface="Alef" panose="00000500000000000000" pitchFamily="2" charset="-79"/>
                <a:cs typeface="Alef" panose="00000500000000000000" pitchFamily="2" charset="-79"/>
              </a:rPr>
              <a:t>: Intuition</a:t>
            </a:r>
            <a:endParaRPr lang="he-IL" sz="4000" dirty="0">
              <a:latin typeface="Alef" panose="00000500000000000000" pitchFamily="2" charset="-79"/>
              <a:cs typeface="Alef" panose="00000500000000000000" pitchFamily="2" charset="-79"/>
            </a:endParaRPr>
          </a:p>
        </p:txBody>
      </p:sp>
      <p:sp>
        <p:nvSpPr>
          <p:cNvPr id="4" name="Oval 3">
            <a:extLst>
              <a:ext uri="{FF2B5EF4-FFF2-40B4-BE49-F238E27FC236}">
                <a16:creationId xmlns:a16="http://schemas.microsoft.com/office/drawing/2014/main" id="{25593B16-5F40-B736-24FB-FAE58AF148B0}"/>
              </a:ext>
            </a:extLst>
          </p:cNvPr>
          <p:cNvSpPr/>
          <p:nvPr/>
        </p:nvSpPr>
        <p:spPr>
          <a:xfrm>
            <a:off x="3788924" y="3429000"/>
            <a:ext cx="2655652" cy="2655652"/>
          </a:xfrm>
          <a:prstGeom prst="ellipse">
            <a:avLst/>
          </a:prstGeom>
          <a:solidFill>
            <a:schemeClr val="accent2">
              <a:alpha val="42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5B3CEB7-76FC-E3F8-A18F-C35470EF3B41}"/>
              </a:ext>
            </a:extLst>
          </p:cNvPr>
          <p:cNvSpPr/>
          <p:nvPr/>
        </p:nvSpPr>
        <p:spPr>
          <a:xfrm>
            <a:off x="5333114" y="3506163"/>
            <a:ext cx="2655652" cy="2655652"/>
          </a:xfrm>
          <a:prstGeom prst="ellipse">
            <a:avLst/>
          </a:prstGeom>
          <a:solidFill>
            <a:schemeClr val="accent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B84F47-E1CC-AE86-186B-637ADE6E1411}"/>
              </a:ext>
            </a:extLst>
          </p:cNvPr>
          <p:cNvSpPr/>
          <p:nvPr/>
        </p:nvSpPr>
        <p:spPr>
          <a:xfrm>
            <a:off x="4766554" y="2103437"/>
            <a:ext cx="2655652" cy="2655652"/>
          </a:xfrm>
          <a:prstGeom prst="ellipse">
            <a:avLst/>
          </a:prstGeom>
          <a:solidFill>
            <a:srgbClr val="00B050">
              <a:alpha val="4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E141A5-6587-43D5-D380-4B52523DC4AC}"/>
              </a:ext>
            </a:extLst>
          </p:cNvPr>
          <p:cNvSpPr txBox="1"/>
          <p:nvPr/>
        </p:nvSpPr>
        <p:spPr>
          <a:xfrm>
            <a:off x="1639659" y="4464657"/>
            <a:ext cx="1932901" cy="369332"/>
          </a:xfrm>
          <a:prstGeom prst="rect">
            <a:avLst/>
          </a:prstGeom>
          <a:noFill/>
        </p:spPr>
        <p:txBody>
          <a:bodyPr wrap="none" rtlCol="0">
            <a:spAutoFit/>
          </a:bodyPr>
          <a:lstStyle/>
          <a:p>
            <a:r>
              <a:rPr lang="en-US" dirty="0">
                <a:solidFill>
                  <a:srgbClr val="ED7D31"/>
                </a:solidFill>
              </a:rPr>
              <a:t>Exercise hours (x1)</a:t>
            </a:r>
          </a:p>
        </p:txBody>
      </p:sp>
      <p:sp>
        <p:nvSpPr>
          <p:cNvPr id="8" name="TextBox 7">
            <a:extLst>
              <a:ext uri="{FF2B5EF4-FFF2-40B4-BE49-F238E27FC236}">
                <a16:creationId xmlns:a16="http://schemas.microsoft.com/office/drawing/2014/main" id="{928C2F4F-4DD7-62AD-EED9-4496DB33D9A2}"/>
              </a:ext>
            </a:extLst>
          </p:cNvPr>
          <p:cNvSpPr txBox="1"/>
          <p:nvPr/>
        </p:nvSpPr>
        <p:spPr>
          <a:xfrm>
            <a:off x="8555326" y="4572160"/>
            <a:ext cx="1762855" cy="369332"/>
          </a:xfrm>
          <a:prstGeom prst="rect">
            <a:avLst/>
          </a:prstGeom>
          <a:noFill/>
        </p:spPr>
        <p:txBody>
          <a:bodyPr wrap="none" rtlCol="0">
            <a:spAutoFit/>
          </a:bodyPr>
          <a:lstStyle/>
          <a:p>
            <a:pPr algn="l" rtl="0"/>
            <a:r>
              <a:rPr lang="en-US" dirty="0">
                <a:solidFill>
                  <a:srgbClr val="5BB3CA"/>
                </a:solidFill>
              </a:rPr>
              <a:t>Hours in sun (x2)</a:t>
            </a:r>
          </a:p>
        </p:txBody>
      </p:sp>
      <p:sp>
        <p:nvSpPr>
          <p:cNvPr id="9" name="TextBox 8">
            <a:extLst>
              <a:ext uri="{FF2B5EF4-FFF2-40B4-BE49-F238E27FC236}">
                <a16:creationId xmlns:a16="http://schemas.microsoft.com/office/drawing/2014/main" id="{65D2B435-CDE3-BFE3-E00D-8ED5B84025BA}"/>
              </a:ext>
            </a:extLst>
          </p:cNvPr>
          <p:cNvSpPr txBox="1"/>
          <p:nvPr/>
        </p:nvSpPr>
        <p:spPr>
          <a:xfrm>
            <a:off x="7038854" y="1786725"/>
            <a:ext cx="1451038" cy="369332"/>
          </a:xfrm>
          <a:prstGeom prst="rect">
            <a:avLst/>
          </a:prstGeom>
          <a:noFill/>
        </p:spPr>
        <p:txBody>
          <a:bodyPr wrap="none" rtlCol="0">
            <a:spAutoFit/>
          </a:bodyPr>
          <a:lstStyle/>
          <a:p>
            <a:r>
              <a:rPr lang="en-US" dirty="0">
                <a:solidFill>
                  <a:srgbClr val="00B050"/>
                </a:solidFill>
              </a:rPr>
              <a:t>Happiness (y)</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301557" y="1223761"/>
                <a:ext cx="11420273" cy="562964"/>
              </a:xfrm>
            </p:spPr>
            <p:txBody>
              <a:bodyPr>
                <a:normAutofit fontScale="85000" lnSpcReduction="10000"/>
              </a:bodyPr>
              <a:lstStyle/>
              <a:p>
                <a:pPr marL="0" indent="0" algn="l" rtl="0">
                  <a:buNone/>
                </a:pPr>
                <a:r>
                  <a:rPr lang="en-US" dirty="0">
                    <a:latin typeface="Alef" panose="00000500000000000000" pitchFamily="2" charset="-79"/>
                    <a:cs typeface="Alef" panose="00000500000000000000" pitchFamily="2" charset="-79"/>
                  </a:rPr>
                  <a:t>In a </a:t>
                </a:r>
                <a:r>
                  <a:rPr lang="en-US" b="1" dirty="0">
                    <a:latin typeface="Alef" panose="00000500000000000000" pitchFamily="2" charset="-79"/>
                    <a:cs typeface="Alef" panose="00000500000000000000" pitchFamily="2" charset="-79"/>
                  </a:rPr>
                  <a:t>multiple linear regression </a:t>
                </a:r>
                <a:r>
                  <a:rPr lang="en-US" dirty="0">
                    <a:latin typeface="Alef" panose="00000500000000000000" pitchFamily="2" charset="-79"/>
                    <a:cs typeface="Alef" panose="00000500000000000000" pitchFamily="2" charset="-79"/>
                  </a:rPr>
                  <a:t>(e.g., two predictors; </a:t>
                </a:r>
                <a14:m>
                  <m:oMath xmlns:m="http://schemas.openxmlformats.org/officeDocument/2006/math">
                    <m:r>
                      <a:rPr lang="en-US" b="0" i="1" smtClean="0">
                        <a:latin typeface="Cambria Math" panose="02040503050406030204" pitchFamily="18" charset="0"/>
                        <a:cs typeface="Alef" panose="00000500000000000000" pitchFamily="2" charset="-79"/>
                      </a:rPr>
                      <m:t>𝑦</m:t>
                    </m:r>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𝑏</m:t>
                        </m:r>
                      </m:e>
                      <m:sub>
                        <m:r>
                          <a:rPr lang="en-US" i="1">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sSub>
                      <m:sSubPr>
                        <m:ctrlPr>
                          <a:rPr lang="en-US" b="0"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𝑥</m:t>
                        </m:r>
                      </m:e>
                      <m:sub>
                        <m:r>
                          <a:rPr lang="en-US" b="0" i="1" smtClean="0">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𝑏</m:t>
                        </m:r>
                      </m:e>
                      <m:sub>
                        <m:r>
                          <a:rPr lang="en-US" b="0" i="1" smtClean="0">
                            <a:latin typeface="Cambria Math" panose="02040503050406030204" pitchFamily="18" charset="0"/>
                            <a:cs typeface="Alef" panose="00000500000000000000" pitchFamily="2" charset="-79"/>
                          </a:rPr>
                          <m:t>2</m:t>
                        </m:r>
                      </m:sub>
                    </m:sSub>
                    <m:r>
                      <a:rPr lang="en-US" i="1">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𝑥</m:t>
                        </m:r>
                      </m:e>
                      <m:sub>
                        <m:r>
                          <a:rPr lang="en-US" b="0" i="1" smtClean="0">
                            <a:latin typeface="Cambria Math" panose="02040503050406030204" pitchFamily="18" charset="0"/>
                            <a:cs typeface="Alef" panose="00000500000000000000" pitchFamily="2" charset="-79"/>
                          </a:rPr>
                          <m:t>2</m:t>
                        </m:r>
                      </m:sub>
                    </m:sSub>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𝑏</m:t>
                    </m:r>
                    <m:r>
                      <a:rPr lang="en-US" b="0" i="1" smtClean="0">
                        <a:latin typeface="Cambria Math" panose="02040503050406030204" pitchFamily="18" charset="0"/>
                        <a:cs typeface="Alef" panose="00000500000000000000" pitchFamily="2" charset="-79"/>
                      </a:rPr>
                      <m:t>0</m:t>
                    </m:r>
                  </m:oMath>
                </a14:m>
                <a:r>
                  <a:rPr lang="en-US" dirty="0">
                    <a:latin typeface="Alef" panose="00000500000000000000" pitchFamily="2" charset="-79"/>
                    <a:cs typeface="Alef" panose="00000500000000000000" pitchFamily="2" charset="-79"/>
                  </a:rPr>
                  <a:t>):</a:t>
                </a: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301557" y="1223761"/>
                <a:ext cx="11420273" cy="562964"/>
              </a:xfrm>
              <a:blipFill>
                <a:blip r:embed="rId2"/>
                <a:stretch>
                  <a:fillRect l="-800" t="-1739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10BDEEF9-75B4-9D55-D46B-D94858BF9800}"/>
              </a:ext>
            </a:extLst>
          </p:cNvPr>
          <p:cNvSpPr/>
          <p:nvPr/>
        </p:nvSpPr>
        <p:spPr>
          <a:xfrm>
            <a:off x="5903238" y="3497580"/>
            <a:ext cx="1457682" cy="1242843"/>
          </a:xfrm>
          <a:custGeom>
            <a:avLst/>
            <a:gdLst>
              <a:gd name="connsiteX0" fmla="*/ 9882 w 1457682"/>
              <a:gd name="connsiteY0" fmla="*/ 228600 h 1242843"/>
              <a:gd name="connsiteX1" fmla="*/ 9882 w 1457682"/>
              <a:gd name="connsiteY1" fmla="*/ 228600 h 1242843"/>
              <a:gd name="connsiteX2" fmla="*/ 116562 w 1457682"/>
              <a:gd name="connsiteY2" fmla="*/ 274320 h 1242843"/>
              <a:gd name="connsiteX3" fmla="*/ 147042 w 1457682"/>
              <a:gd name="connsiteY3" fmla="*/ 312420 h 1242843"/>
              <a:gd name="connsiteX4" fmla="*/ 169902 w 1457682"/>
              <a:gd name="connsiteY4" fmla="*/ 388620 h 1242843"/>
              <a:gd name="connsiteX5" fmla="*/ 192762 w 1457682"/>
              <a:gd name="connsiteY5" fmla="*/ 411480 h 1242843"/>
              <a:gd name="connsiteX6" fmla="*/ 230862 w 1457682"/>
              <a:gd name="connsiteY6" fmla="*/ 464820 h 1242843"/>
              <a:gd name="connsiteX7" fmla="*/ 276582 w 1457682"/>
              <a:gd name="connsiteY7" fmla="*/ 510540 h 1242843"/>
              <a:gd name="connsiteX8" fmla="*/ 291822 w 1457682"/>
              <a:gd name="connsiteY8" fmla="*/ 541020 h 1242843"/>
              <a:gd name="connsiteX9" fmla="*/ 322302 w 1457682"/>
              <a:gd name="connsiteY9" fmla="*/ 571500 h 1242843"/>
              <a:gd name="connsiteX10" fmla="*/ 345162 w 1457682"/>
              <a:gd name="connsiteY10" fmla="*/ 617220 h 1242843"/>
              <a:gd name="connsiteX11" fmla="*/ 390882 w 1457682"/>
              <a:gd name="connsiteY11" fmla="*/ 662940 h 1242843"/>
              <a:gd name="connsiteX12" fmla="*/ 413742 w 1457682"/>
              <a:gd name="connsiteY12" fmla="*/ 701040 h 1242843"/>
              <a:gd name="connsiteX13" fmla="*/ 474702 w 1457682"/>
              <a:gd name="connsiteY13" fmla="*/ 800100 h 1242843"/>
              <a:gd name="connsiteX14" fmla="*/ 497562 w 1457682"/>
              <a:gd name="connsiteY14" fmla="*/ 868680 h 1242843"/>
              <a:gd name="connsiteX15" fmla="*/ 512802 w 1457682"/>
              <a:gd name="connsiteY15" fmla="*/ 914400 h 1242843"/>
              <a:gd name="connsiteX16" fmla="*/ 566142 w 1457682"/>
              <a:gd name="connsiteY16" fmla="*/ 1021080 h 1242843"/>
              <a:gd name="connsiteX17" fmla="*/ 558522 w 1457682"/>
              <a:gd name="connsiteY17" fmla="*/ 1127760 h 1242843"/>
              <a:gd name="connsiteX18" fmla="*/ 543282 w 1457682"/>
              <a:gd name="connsiteY18" fmla="*/ 1158240 h 1242843"/>
              <a:gd name="connsiteX19" fmla="*/ 535662 w 1457682"/>
              <a:gd name="connsiteY19" fmla="*/ 1181100 h 1242843"/>
              <a:gd name="connsiteX20" fmla="*/ 566142 w 1457682"/>
              <a:gd name="connsiteY20" fmla="*/ 1242060 h 1242843"/>
              <a:gd name="connsiteX21" fmla="*/ 672822 w 1457682"/>
              <a:gd name="connsiteY21" fmla="*/ 1203960 h 1242843"/>
              <a:gd name="connsiteX22" fmla="*/ 779502 w 1457682"/>
              <a:gd name="connsiteY22" fmla="*/ 1165860 h 1242843"/>
              <a:gd name="connsiteX23" fmla="*/ 855702 w 1457682"/>
              <a:gd name="connsiteY23" fmla="*/ 1127760 h 1242843"/>
              <a:gd name="connsiteX24" fmla="*/ 901422 w 1457682"/>
              <a:gd name="connsiteY24" fmla="*/ 1089660 h 1242843"/>
              <a:gd name="connsiteX25" fmla="*/ 962382 w 1457682"/>
              <a:gd name="connsiteY25" fmla="*/ 1028700 h 1242843"/>
              <a:gd name="connsiteX26" fmla="*/ 1023342 w 1457682"/>
              <a:gd name="connsiteY26" fmla="*/ 982980 h 1242843"/>
              <a:gd name="connsiteX27" fmla="*/ 1076682 w 1457682"/>
              <a:gd name="connsiteY27" fmla="*/ 929640 h 1242843"/>
              <a:gd name="connsiteX28" fmla="*/ 1130022 w 1457682"/>
              <a:gd name="connsiteY28" fmla="*/ 883920 h 1242843"/>
              <a:gd name="connsiteX29" fmla="*/ 1183362 w 1457682"/>
              <a:gd name="connsiteY29" fmla="*/ 830580 h 1242843"/>
              <a:gd name="connsiteX30" fmla="*/ 1251942 w 1457682"/>
              <a:gd name="connsiteY30" fmla="*/ 769620 h 1242843"/>
              <a:gd name="connsiteX31" fmla="*/ 1282422 w 1457682"/>
              <a:gd name="connsiteY31" fmla="*/ 716280 h 1242843"/>
              <a:gd name="connsiteX32" fmla="*/ 1335762 w 1457682"/>
              <a:gd name="connsiteY32" fmla="*/ 655320 h 1242843"/>
              <a:gd name="connsiteX33" fmla="*/ 1358622 w 1457682"/>
              <a:gd name="connsiteY33" fmla="*/ 609600 h 1242843"/>
              <a:gd name="connsiteX34" fmla="*/ 1411962 w 1457682"/>
              <a:gd name="connsiteY34" fmla="*/ 518160 h 1242843"/>
              <a:gd name="connsiteX35" fmla="*/ 1434822 w 1457682"/>
              <a:gd name="connsiteY35" fmla="*/ 411480 h 1242843"/>
              <a:gd name="connsiteX36" fmla="*/ 1442442 w 1457682"/>
              <a:gd name="connsiteY36" fmla="*/ 342900 h 1242843"/>
              <a:gd name="connsiteX37" fmla="*/ 1457682 w 1457682"/>
              <a:gd name="connsiteY37" fmla="*/ 205740 h 1242843"/>
              <a:gd name="connsiteX38" fmla="*/ 1328142 w 1457682"/>
              <a:gd name="connsiteY38" fmla="*/ 137160 h 1242843"/>
              <a:gd name="connsiteX39" fmla="*/ 1259562 w 1457682"/>
              <a:gd name="connsiteY39" fmla="*/ 106680 h 1242843"/>
              <a:gd name="connsiteX40" fmla="*/ 1236702 w 1457682"/>
              <a:gd name="connsiteY40" fmla="*/ 91440 h 1242843"/>
              <a:gd name="connsiteX41" fmla="*/ 1198602 w 1457682"/>
              <a:gd name="connsiteY41" fmla="*/ 83820 h 1242843"/>
              <a:gd name="connsiteX42" fmla="*/ 1145262 w 1457682"/>
              <a:gd name="connsiteY42" fmla="*/ 60960 h 1242843"/>
              <a:gd name="connsiteX43" fmla="*/ 1091922 w 1457682"/>
              <a:gd name="connsiteY43" fmla="*/ 53340 h 1242843"/>
              <a:gd name="connsiteX44" fmla="*/ 1061442 w 1457682"/>
              <a:gd name="connsiteY44" fmla="*/ 38100 h 1242843"/>
              <a:gd name="connsiteX45" fmla="*/ 909042 w 1457682"/>
              <a:gd name="connsiteY45" fmla="*/ 22860 h 1242843"/>
              <a:gd name="connsiteX46" fmla="*/ 817602 w 1457682"/>
              <a:gd name="connsiteY46" fmla="*/ 7620 h 1242843"/>
              <a:gd name="connsiteX47" fmla="*/ 787122 w 1457682"/>
              <a:gd name="connsiteY47" fmla="*/ 0 h 1242843"/>
              <a:gd name="connsiteX48" fmla="*/ 528042 w 1457682"/>
              <a:gd name="connsiteY48" fmla="*/ 15240 h 1242843"/>
              <a:gd name="connsiteX49" fmla="*/ 467082 w 1457682"/>
              <a:gd name="connsiteY49" fmla="*/ 30480 h 1242843"/>
              <a:gd name="connsiteX50" fmla="*/ 398502 w 1457682"/>
              <a:gd name="connsiteY50" fmla="*/ 45720 h 1242843"/>
              <a:gd name="connsiteX51" fmla="*/ 337542 w 1457682"/>
              <a:gd name="connsiteY51" fmla="*/ 83820 h 1242843"/>
              <a:gd name="connsiteX52" fmla="*/ 230862 w 1457682"/>
              <a:gd name="connsiteY52" fmla="*/ 152400 h 1242843"/>
              <a:gd name="connsiteX53" fmla="*/ 101322 w 1457682"/>
              <a:gd name="connsiteY53" fmla="*/ 175260 h 1242843"/>
              <a:gd name="connsiteX54" fmla="*/ 70842 w 1457682"/>
              <a:gd name="connsiteY54" fmla="*/ 198120 h 1242843"/>
              <a:gd name="connsiteX55" fmla="*/ 2262 w 1457682"/>
              <a:gd name="connsiteY55" fmla="*/ 213360 h 1242843"/>
              <a:gd name="connsiteX56" fmla="*/ 9882 w 1457682"/>
              <a:gd name="connsiteY56" fmla="*/ 228600 h 12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57682" h="1242843">
                <a:moveTo>
                  <a:pt x="9882" y="228600"/>
                </a:moveTo>
                <a:lnTo>
                  <a:pt x="9882" y="228600"/>
                </a:lnTo>
                <a:cubicBezTo>
                  <a:pt x="42798" y="239572"/>
                  <a:pt x="88356" y="249248"/>
                  <a:pt x="116562" y="274320"/>
                </a:cubicBezTo>
                <a:cubicBezTo>
                  <a:pt x="128718" y="285125"/>
                  <a:pt x="136882" y="299720"/>
                  <a:pt x="147042" y="312420"/>
                </a:cubicBezTo>
                <a:cubicBezTo>
                  <a:pt x="152319" y="338806"/>
                  <a:pt x="155159" y="365032"/>
                  <a:pt x="169902" y="388620"/>
                </a:cubicBezTo>
                <a:cubicBezTo>
                  <a:pt x="175613" y="397758"/>
                  <a:pt x="186030" y="403065"/>
                  <a:pt x="192762" y="411480"/>
                </a:cubicBezTo>
                <a:cubicBezTo>
                  <a:pt x="206412" y="428542"/>
                  <a:pt x="216748" y="448140"/>
                  <a:pt x="230862" y="464820"/>
                </a:cubicBezTo>
                <a:cubicBezTo>
                  <a:pt x="244784" y="481273"/>
                  <a:pt x="263118" y="493710"/>
                  <a:pt x="276582" y="510540"/>
                </a:cubicBezTo>
                <a:cubicBezTo>
                  <a:pt x="283678" y="519410"/>
                  <a:pt x="285006" y="531933"/>
                  <a:pt x="291822" y="541020"/>
                </a:cubicBezTo>
                <a:cubicBezTo>
                  <a:pt x="300443" y="552515"/>
                  <a:pt x="314062" y="559729"/>
                  <a:pt x="322302" y="571500"/>
                </a:cubicBezTo>
                <a:cubicBezTo>
                  <a:pt x="332073" y="585459"/>
                  <a:pt x="334939" y="603589"/>
                  <a:pt x="345162" y="617220"/>
                </a:cubicBezTo>
                <a:cubicBezTo>
                  <a:pt x="358094" y="634462"/>
                  <a:pt x="377234" y="646259"/>
                  <a:pt x="390882" y="662940"/>
                </a:cubicBezTo>
                <a:cubicBezTo>
                  <a:pt x="400261" y="674403"/>
                  <a:pt x="405312" y="688863"/>
                  <a:pt x="413742" y="701040"/>
                </a:cubicBezTo>
                <a:cubicBezTo>
                  <a:pt x="473346" y="787134"/>
                  <a:pt x="446972" y="730774"/>
                  <a:pt x="474702" y="800100"/>
                </a:cubicBezTo>
                <a:cubicBezTo>
                  <a:pt x="491861" y="903057"/>
                  <a:pt x="468990" y="804392"/>
                  <a:pt x="497562" y="868680"/>
                </a:cubicBezTo>
                <a:cubicBezTo>
                  <a:pt x="504086" y="883360"/>
                  <a:pt x="507035" y="899406"/>
                  <a:pt x="512802" y="914400"/>
                </a:cubicBezTo>
                <a:cubicBezTo>
                  <a:pt x="534026" y="969583"/>
                  <a:pt x="536336" y="968919"/>
                  <a:pt x="566142" y="1021080"/>
                </a:cubicBezTo>
                <a:cubicBezTo>
                  <a:pt x="563602" y="1056640"/>
                  <a:pt x="564383" y="1092594"/>
                  <a:pt x="558522" y="1127760"/>
                </a:cubicBezTo>
                <a:cubicBezTo>
                  <a:pt x="556655" y="1138965"/>
                  <a:pt x="547757" y="1147799"/>
                  <a:pt x="543282" y="1158240"/>
                </a:cubicBezTo>
                <a:cubicBezTo>
                  <a:pt x="540118" y="1165623"/>
                  <a:pt x="538202" y="1173480"/>
                  <a:pt x="535662" y="1181100"/>
                </a:cubicBezTo>
                <a:cubicBezTo>
                  <a:pt x="545822" y="1201420"/>
                  <a:pt x="543733" y="1238325"/>
                  <a:pt x="566142" y="1242060"/>
                </a:cubicBezTo>
                <a:cubicBezTo>
                  <a:pt x="603388" y="1248268"/>
                  <a:pt x="637000" y="1215901"/>
                  <a:pt x="672822" y="1203960"/>
                </a:cubicBezTo>
                <a:cubicBezTo>
                  <a:pt x="736500" y="1182734"/>
                  <a:pt x="717808" y="1196707"/>
                  <a:pt x="779502" y="1165860"/>
                </a:cubicBezTo>
                <a:cubicBezTo>
                  <a:pt x="879160" y="1116031"/>
                  <a:pt x="757831" y="1166908"/>
                  <a:pt x="855702" y="1127760"/>
                </a:cubicBezTo>
                <a:cubicBezTo>
                  <a:pt x="870942" y="1115060"/>
                  <a:pt x="886885" y="1103159"/>
                  <a:pt x="901422" y="1089660"/>
                </a:cubicBezTo>
                <a:cubicBezTo>
                  <a:pt x="922480" y="1070106"/>
                  <a:pt x="940755" y="1047623"/>
                  <a:pt x="962382" y="1028700"/>
                </a:cubicBezTo>
                <a:cubicBezTo>
                  <a:pt x="981497" y="1011974"/>
                  <a:pt x="1004147" y="999615"/>
                  <a:pt x="1023342" y="982980"/>
                </a:cubicBezTo>
                <a:cubicBezTo>
                  <a:pt x="1042344" y="966512"/>
                  <a:pt x="1058256" y="946750"/>
                  <a:pt x="1076682" y="929640"/>
                </a:cubicBezTo>
                <a:cubicBezTo>
                  <a:pt x="1093842" y="913705"/>
                  <a:pt x="1112862" y="899855"/>
                  <a:pt x="1130022" y="883920"/>
                </a:cubicBezTo>
                <a:cubicBezTo>
                  <a:pt x="1148448" y="866810"/>
                  <a:pt x="1165018" y="847778"/>
                  <a:pt x="1183362" y="830580"/>
                </a:cubicBezTo>
                <a:cubicBezTo>
                  <a:pt x="1205675" y="809661"/>
                  <a:pt x="1231911" y="792733"/>
                  <a:pt x="1251942" y="769620"/>
                </a:cubicBezTo>
                <a:cubicBezTo>
                  <a:pt x="1265354" y="754145"/>
                  <a:pt x="1270312" y="732794"/>
                  <a:pt x="1282422" y="716280"/>
                </a:cubicBezTo>
                <a:cubicBezTo>
                  <a:pt x="1298389" y="694507"/>
                  <a:pt x="1320068" y="677291"/>
                  <a:pt x="1335762" y="655320"/>
                </a:cubicBezTo>
                <a:cubicBezTo>
                  <a:pt x="1345666" y="641455"/>
                  <a:pt x="1350168" y="624394"/>
                  <a:pt x="1358622" y="609600"/>
                </a:cubicBezTo>
                <a:cubicBezTo>
                  <a:pt x="1382799" y="567290"/>
                  <a:pt x="1395460" y="556665"/>
                  <a:pt x="1411962" y="518160"/>
                </a:cubicBezTo>
                <a:cubicBezTo>
                  <a:pt x="1424738" y="488348"/>
                  <a:pt x="1431664" y="432530"/>
                  <a:pt x="1434822" y="411480"/>
                </a:cubicBezTo>
                <a:cubicBezTo>
                  <a:pt x="1438234" y="388734"/>
                  <a:pt x="1440034" y="365774"/>
                  <a:pt x="1442442" y="342900"/>
                </a:cubicBezTo>
                <a:cubicBezTo>
                  <a:pt x="1455319" y="220570"/>
                  <a:pt x="1444313" y="312690"/>
                  <a:pt x="1457682" y="205740"/>
                </a:cubicBezTo>
                <a:cubicBezTo>
                  <a:pt x="1362416" y="134290"/>
                  <a:pt x="1435076" y="178746"/>
                  <a:pt x="1328142" y="137160"/>
                </a:cubicBezTo>
                <a:cubicBezTo>
                  <a:pt x="1304827" y="128093"/>
                  <a:pt x="1281937" y="117868"/>
                  <a:pt x="1259562" y="106680"/>
                </a:cubicBezTo>
                <a:cubicBezTo>
                  <a:pt x="1251371" y="102584"/>
                  <a:pt x="1245277" y="94656"/>
                  <a:pt x="1236702" y="91440"/>
                </a:cubicBezTo>
                <a:cubicBezTo>
                  <a:pt x="1224575" y="86892"/>
                  <a:pt x="1211302" y="86360"/>
                  <a:pt x="1198602" y="83820"/>
                </a:cubicBezTo>
                <a:cubicBezTo>
                  <a:pt x="1182080" y="75559"/>
                  <a:pt x="1163949" y="64697"/>
                  <a:pt x="1145262" y="60960"/>
                </a:cubicBezTo>
                <a:cubicBezTo>
                  <a:pt x="1127650" y="57438"/>
                  <a:pt x="1109702" y="55880"/>
                  <a:pt x="1091922" y="53340"/>
                </a:cubicBezTo>
                <a:cubicBezTo>
                  <a:pt x="1081762" y="48260"/>
                  <a:pt x="1072322" y="41364"/>
                  <a:pt x="1061442" y="38100"/>
                </a:cubicBezTo>
                <a:cubicBezTo>
                  <a:pt x="1027740" y="27989"/>
                  <a:pt x="922260" y="23804"/>
                  <a:pt x="909042" y="22860"/>
                </a:cubicBezTo>
                <a:cubicBezTo>
                  <a:pt x="857996" y="5845"/>
                  <a:pt x="912394" y="22203"/>
                  <a:pt x="817602" y="7620"/>
                </a:cubicBezTo>
                <a:cubicBezTo>
                  <a:pt x="807251" y="6028"/>
                  <a:pt x="797282" y="2540"/>
                  <a:pt x="787122" y="0"/>
                </a:cubicBezTo>
                <a:cubicBezTo>
                  <a:pt x="673919" y="28301"/>
                  <a:pt x="830860" y="-8667"/>
                  <a:pt x="528042" y="15240"/>
                </a:cubicBezTo>
                <a:cubicBezTo>
                  <a:pt x="507162" y="16888"/>
                  <a:pt x="487529" y="25936"/>
                  <a:pt x="467082" y="30480"/>
                </a:cubicBezTo>
                <a:lnTo>
                  <a:pt x="398502" y="45720"/>
                </a:lnTo>
                <a:cubicBezTo>
                  <a:pt x="344746" y="99476"/>
                  <a:pt x="412587" y="37639"/>
                  <a:pt x="337542" y="83820"/>
                </a:cubicBezTo>
                <a:cubicBezTo>
                  <a:pt x="303444" y="104803"/>
                  <a:pt x="272137" y="141633"/>
                  <a:pt x="230862" y="152400"/>
                </a:cubicBezTo>
                <a:cubicBezTo>
                  <a:pt x="188435" y="163468"/>
                  <a:pt x="144502" y="167640"/>
                  <a:pt x="101322" y="175260"/>
                </a:cubicBezTo>
                <a:cubicBezTo>
                  <a:pt x="91162" y="182880"/>
                  <a:pt x="82447" y="192962"/>
                  <a:pt x="70842" y="198120"/>
                </a:cubicBezTo>
                <a:cubicBezTo>
                  <a:pt x="69079" y="198904"/>
                  <a:pt x="7621" y="209787"/>
                  <a:pt x="2262" y="213360"/>
                </a:cubicBezTo>
                <a:cubicBezTo>
                  <a:pt x="-5358" y="218440"/>
                  <a:pt x="8612" y="226060"/>
                  <a:pt x="9882" y="228600"/>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6017734-D4FB-AA5C-D6E4-3E9B254C69BB}"/>
              </a:ext>
            </a:extLst>
          </p:cNvPr>
          <p:cNvCxnSpPr>
            <a:cxnSpLocks/>
            <a:stCxn id="30" idx="1"/>
          </p:cNvCxnSpPr>
          <p:nvPr/>
        </p:nvCxnSpPr>
        <p:spPr>
          <a:xfrm flipH="1">
            <a:off x="6781800" y="3420721"/>
            <a:ext cx="1348554" cy="5340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064D1BB2-A95F-8F2C-0DD6-D3073D01C042}"/>
              </a:ext>
            </a:extLst>
          </p:cNvPr>
          <p:cNvSpPr txBox="1"/>
          <p:nvPr/>
        </p:nvSpPr>
        <p:spPr>
          <a:xfrm>
            <a:off x="1108620" y="2434200"/>
            <a:ext cx="2949786" cy="1323439"/>
          </a:xfrm>
          <a:prstGeom prst="rect">
            <a:avLst/>
          </a:prstGeom>
          <a:noFill/>
          <a:ln w="57150">
            <a:solidFill>
              <a:srgbClr val="FFFF00"/>
            </a:solidFill>
          </a:ln>
        </p:spPr>
        <p:txBody>
          <a:bodyPr wrap="square" rtlCol="0">
            <a:spAutoFit/>
          </a:bodyPr>
          <a:lstStyle/>
          <a:p>
            <a:pPr algn="l" rtl="0"/>
            <a:r>
              <a:rPr lang="en-US" sz="1600" dirty="0">
                <a:latin typeface="Alef" panose="00000500000000000000" pitchFamily="2" charset="-79"/>
                <a:cs typeface="Alef" panose="00000500000000000000" pitchFamily="2" charset="-79"/>
              </a:rPr>
              <a:t>The part explained by x1 in y, “controlling“ for or “</a:t>
            </a:r>
            <a:r>
              <a:rPr lang="en-US" sz="1600" dirty="0" err="1">
                <a:latin typeface="Alef" panose="00000500000000000000" pitchFamily="2" charset="-79"/>
                <a:cs typeface="Alef" panose="00000500000000000000" pitchFamily="2" charset="-79"/>
              </a:rPr>
              <a:t>partialling</a:t>
            </a:r>
            <a:r>
              <a:rPr lang="en-US" sz="1600" dirty="0">
                <a:latin typeface="Alef" panose="00000500000000000000" pitchFamily="2" charset="-79"/>
                <a:cs typeface="Alef" panose="00000500000000000000" pitchFamily="2" charset="-79"/>
              </a:rPr>
              <a:t> out” x2.</a:t>
            </a:r>
          </a:p>
          <a:p>
            <a:pPr algn="l" rtl="0"/>
            <a:endParaRPr lang="en-US" sz="1600" dirty="0">
              <a:latin typeface="Alef" panose="00000500000000000000" pitchFamily="2" charset="-79"/>
              <a:cs typeface="Alef" panose="00000500000000000000" pitchFamily="2" charset="-79"/>
            </a:endParaRPr>
          </a:p>
          <a:p>
            <a:pPr algn="l" rtl="0"/>
            <a:r>
              <a:rPr lang="en-US" sz="1600" dirty="0">
                <a:latin typeface="Alef" panose="00000500000000000000" pitchFamily="2" charset="-79"/>
                <a:cs typeface="Alef" panose="00000500000000000000" pitchFamily="2" charset="-79"/>
              </a:rPr>
              <a:t>Used to compute b</a:t>
            </a:r>
            <a:r>
              <a:rPr lang="en-US" sz="1600" baseline="-25000" dirty="0">
                <a:latin typeface="Alef" panose="00000500000000000000" pitchFamily="2" charset="-79"/>
                <a:cs typeface="Alef" panose="00000500000000000000" pitchFamily="2" charset="-79"/>
              </a:rPr>
              <a:t>1</a:t>
            </a:r>
            <a:r>
              <a:rPr lang="en-US" sz="1600" dirty="0">
                <a:latin typeface="Alef" panose="00000500000000000000" pitchFamily="2" charset="-79"/>
                <a:cs typeface="Alef" panose="00000500000000000000" pitchFamily="2" charset="-79"/>
              </a:rPr>
              <a:t>.</a:t>
            </a:r>
            <a:endParaRPr lang="en-US" sz="1600" dirty="0">
              <a:solidFill>
                <a:srgbClr val="5BB3CA"/>
              </a:solidFill>
              <a:latin typeface="Alef" panose="00000500000000000000" pitchFamily="2" charset="-79"/>
              <a:cs typeface="Alef" panose="00000500000000000000" pitchFamily="2" charset="-79"/>
            </a:endParaRPr>
          </a:p>
        </p:txBody>
      </p:sp>
      <p:sp>
        <p:nvSpPr>
          <p:cNvPr id="19" name="Freeform: Shape 18">
            <a:extLst>
              <a:ext uri="{FF2B5EF4-FFF2-40B4-BE49-F238E27FC236}">
                <a16:creationId xmlns:a16="http://schemas.microsoft.com/office/drawing/2014/main" id="{44AFFEDE-7CB2-7E5D-DBC2-C917A6EC13BF}"/>
              </a:ext>
            </a:extLst>
          </p:cNvPr>
          <p:cNvSpPr/>
          <p:nvPr/>
        </p:nvSpPr>
        <p:spPr>
          <a:xfrm>
            <a:off x="4720184" y="3410334"/>
            <a:ext cx="1261516" cy="1136878"/>
          </a:xfrm>
          <a:custGeom>
            <a:avLst/>
            <a:gdLst>
              <a:gd name="connsiteX0" fmla="*/ 0 w 1203960"/>
              <a:gd name="connsiteY0" fmla="*/ 24358 h 1136878"/>
              <a:gd name="connsiteX1" fmla="*/ 0 w 1203960"/>
              <a:gd name="connsiteY1" fmla="*/ 24358 h 1136878"/>
              <a:gd name="connsiteX2" fmla="*/ 144780 w 1203960"/>
              <a:gd name="connsiteY2" fmla="*/ 16738 h 1136878"/>
              <a:gd name="connsiteX3" fmla="*/ 243840 w 1203960"/>
              <a:gd name="connsiteY3" fmla="*/ 9118 h 1136878"/>
              <a:gd name="connsiteX4" fmla="*/ 365760 w 1203960"/>
              <a:gd name="connsiteY4" fmla="*/ 16738 h 1136878"/>
              <a:gd name="connsiteX5" fmla="*/ 487680 w 1203960"/>
              <a:gd name="connsiteY5" fmla="*/ 24358 h 1136878"/>
              <a:gd name="connsiteX6" fmla="*/ 624840 w 1203960"/>
              <a:gd name="connsiteY6" fmla="*/ 54838 h 1136878"/>
              <a:gd name="connsiteX7" fmla="*/ 708660 w 1203960"/>
              <a:gd name="connsiteY7" fmla="*/ 77698 h 1136878"/>
              <a:gd name="connsiteX8" fmla="*/ 762000 w 1203960"/>
              <a:gd name="connsiteY8" fmla="*/ 85318 h 1136878"/>
              <a:gd name="connsiteX9" fmla="*/ 800100 w 1203960"/>
              <a:gd name="connsiteY9" fmla="*/ 92938 h 1136878"/>
              <a:gd name="connsiteX10" fmla="*/ 853440 w 1203960"/>
              <a:gd name="connsiteY10" fmla="*/ 100558 h 1136878"/>
              <a:gd name="connsiteX11" fmla="*/ 899160 w 1203960"/>
              <a:gd name="connsiteY11" fmla="*/ 108178 h 1136878"/>
              <a:gd name="connsiteX12" fmla="*/ 982980 w 1203960"/>
              <a:gd name="connsiteY12" fmla="*/ 115798 h 1136878"/>
              <a:gd name="connsiteX13" fmla="*/ 1043940 w 1203960"/>
              <a:gd name="connsiteY13" fmla="*/ 138658 h 1136878"/>
              <a:gd name="connsiteX14" fmla="*/ 1066800 w 1203960"/>
              <a:gd name="connsiteY14" fmla="*/ 169138 h 1136878"/>
              <a:gd name="connsiteX15" fmla="*/ 1158240 w 1203960"/>
              <a:gd name="connsiteY15" fmla="*/ 237718 h 1136878"/>
              <a:gd name="connsiteX16" fmla="*/ 1203960 w 1203960"/>
              <a:gd name="connsiteY16" fmla="*/ 283438 h 1136878"/>
              <a:gd name="connsiteX17" fmla="*/ 1112520 w 1203960"/>
              <a:gd name="connsiteY17" fmla="*/ 329158 h 1136878"/>
              <a:gd name="connsiteX18" fmla="*/ 1051560 w 1203960"/>
              <a:gd name="connsiteY18" fmla="*/ 374878 h 1136878"/>
              <a:gd name="connsiteX19" fmla="*/ 1028700 w 1203960"/>
              <a:gd name="connsiteY19" fmla="*/ 390118 h 1136878"/>
              <a:gd name="connsiteX20" fmla="*/ 998220 w 1203960"/>
              <a:gd name="connsiteY20" fmla="*/ 428218 h 1136878"/>
              <a:gd name="connsiteX21" fmla="*/ 967740 w 1203960"/>
              <a:gd name="connsiteY21" fmla="*/ 458698 h 1136878"/>
              <a:gd name="connsiteX22" fmla="*/ 952500 w 1203960"/>
              <a:gd name="connsiteY22" fmla="*/ 504418 h 1136878"/>
              <a:gd name="connsiteX23" fmla="*/ 906780 w 1203960"/>
              <a:gd name="connsiteY23" fmla="*/ 580618 h 1136878"/>
              <a:gd name="connsiteX24" fmla="*/ 868680 w 1203960"/>
              <a:gd name="connsiteY24" fmla="*/ 633958 h 1136878"/>
              <a:gd name="connsiteX25" fmla="*/ 800100 w 1203960"/>
              <a:gd name="connsiteY25" fmla="*/ 725398 h 1136878"/>
              <a:gd name="connsiteX26" fmla="*/ 762000 w 1203960"/>
              <a:gd name="connsiteY26" fmla="*/ 809218 h 1136878"/>
              <a:gd name="connsiteX27" fmla="*/ 739140 w 1203960"/>
              <a:gd name="connsiteY27" fmla="*/ 877798 h 1136878"/>
              <a:gd name="connsiteX28" fmla="*/ 708660 w 1203960"/>
              <a:gd name="connsiteY28" fmla="*/ 900658 h 1136878"/>
              <a:gd name="connsiteX29" fmla="*/ 678180 w 1203960"/>
              <a:gd name="connsiteY29" fmla="*/ 969238 h 1136878"/>
              <a:gd name="connsiteX30" fmla="*/ 647700 w 1203960"/>
              <a:gd name="connsiteY30" fmla="*/ 1060678 h 1136878"/>
              <a:gd name="connsiteX31" fmla="*/ 632460 w 1203960"/>
              <a:gd name="connsiteY31" fmla="*/ 1136878 h 1136878"/>
              <a:gd name="connsiteX32" fmla="*/ 594360 w 1203960"/>
              <a:gd name="connsiteY32" fmla="*/ 1129258 h 1136878"/>
              <a:gd name="connsiteX33" fmla="*/ 487680 w 1203960"/>
              <a:gd name="connsiteY33" fmla="*/ 1083538 h 1136878"/>
              <a:gd name="connsiteX34" fmla="*/ 396240 w 1203960"/>
              <a:gd name="connsiteY34" fmla="*/ 1022578 h 1136878"/>
              <a:gd name="connsiteX35" fmla="*/ 358140 w 1203960"/>
              <a:gd name="connsiteY35" fmla="*/ 984478 h 1136878"/>
              <a:gd name="connsiteX36" fmla="*/ 289560 w 1203960"/>
              <a:gd name="connsiteY36" fmla="*/ 862558 h 1136878"/>
              <a:gd name="connsiteX37" fmla="*/ 251460 w 1203960"/>
              <a:gd name="connsiteY37" fmla="*/ 786358 h 1136878"/>
              <a:gd name="connsiteX38" fmla="*/ 220980 w 1203960"/>
              <a:gd name="connsiteY38" fmla="*/ 748258 h 1136878"/>
              <a:gd name="connsiteX39" fmla="*/ 182880 w 1203960"/>
              <a:gd name="connsiteY39" fmla="*/ 649198 h 1136878"/>
              <a:gd name="connsiteX40" fmla="*/ 175260 w 1203960"/>
              <a:gd name="connsiteY40" fmla="*/ 595858 h 1136878"/>
              <a:gd name="connsiteX41" fmla="*/ 160020 w 1203960"/>
              <a:gd name="connsiteY41" fmla="*/ 512038 h 1136878"/>
              <a:gd name="connsiteX42" fmla="*/ 152400 w 1203960"/>
              <a:gd name="connsiteY42" fmla="*/ 451078 h 1136878"/>
              <a:gd name="connsiteX43" fmla="*/ 144780 w 1203960"/>
              <a:gd name="connsiteY43" fmla="*/ 382498 h 1136878"/>
              <a:gd name="connsiteX44" fmla="*/ 114300 w 1203960"/>
              <a:gd name="connsiteY44" fmla="*/ 336778 h 1136878"/>
              <a:gd name="connsiteX45" fmla="*/ 83820 w 1203960"/>
              <a:gd name="connsiteY45" fmla="*/ 275818 h 1136878"/>
              <a:gd name="connsiteX46" fmla="*/ 53340 w 1203960"/>
              <a:gd name="connsiteY46" fmla="*/ 169138 h 1136878"/>
              <a:gd name="connsiteX47" fmla="*/ 38100 w 1203960"/>
              <a:gd name="connsiteY47" fmla="*/ 115798 h 1136878"/>
              <a:gd name="connsiteX48" fmla="*/ 0 w 1203960"/>
              <a:gd name="connsiteY48" fmla="*/ 24358 h 113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03960" h="1136878">
                <a:moveTo>
                  <a:pt x="0" y="24358"/>
                </a:moveTo>
                <a:lnTo>
                  <a:pt x="0" y="24358"/>
                </a:lnTo>
                <a:cubicBezTo>
                  <a:pt x="48260" y="21818"/>
                  <a:pt x="96797" y="22496"/>
                  <a:pt x="144780" y="16738"/>
                </a:cubicBezTo>
                <a:cubicBezTo>
                  <a:pt x="258474" y="3095"/>
                  <a:pt x="117650" y="-8909"/>
                  <a:pt x="243840" y="9118"/>
                </a:cubicBezTo>
                <a:cubicBezTo>
                  <a:pt x="297708" y="45030"/>
                  <a:pt x="245085" y="16738"/>
                  <a:pt x="365760" y="16738"/>
                </a:cubicBezTo>
                <a:cubicBezTo>
                  <a:pt x="406479" y="16738"/>
                  <a:pt x="447040" y="21818"/>
                  <a:pt x="487680" y="24358"/>
                </a:cubicBezTo>
                <a:cubicBezTo>
                  <a:pt x="557802" y="38382"/>
                  <a:pt x="560273" y="37620"/>
                  <a:pt x="624840" y="54838"/>
                </a:cubicBezTo>
                <a:cubicBezTo>
                  <a:pt x="633785" y="57223"/>
                  <a:pt x="691087" y="74503"/>
                  <a:pt x="708660" y="77698"/>
                </a:cubicBezTo>
                <a:cubicBezTo>
                  <a:pt x="726331" y="80911"/>
                  <a:pt x="744284" y="82365"/>
                  <a:pt x="762000" y="85318"/>
                </a:cubicBezTo>
                <a:cubicBezTo>
                  <a:pt x="774775" y="87447"/>
                  <a:pt x="787325" y="90809"/>
                  <a:pt x="800100" y="92938"/>
                </a:cubicBezTo>
                <a:cubicBezTo>
                  <a:pt x="817816" y="95891"/>
                  <a:pt x="835688" y="97827"/>
                  <a:pt x="853440" y="100558"/>
                </a:cubicBezTo>
                <a:cubicBezTo>
                  <a:pt x="868711" y="102907"/>
                  <a:pt x="883816" y="106373"/>
                  <a:pt x="899160" y="108178"/>
                </a:cubicBezTo>
                <a:cubicBezTo>
                  <a:pt x="927023" y="111456"/>
                  <a:pt x="955040" y="113258"/>
                  <a:pt x="982980" y="115798"/>
                </a:cubicBezTo>
                <a:cubicBezTo>
                  <a:pt x="1010240" y="121250"/>
                  <a:pt x="1024319" y="119037"/>
                  <a:pt x="1043940" y="138658"/>
                </a:cubicBezTo>
                <a:cubicBezTo>
                  <a:pt x="1052920" y="147638"/>
                  <a:pt x="1057820" y="160158"/>
                  <a:pt x="1066800" y="169138"/>
                </a:cubicBezTo>
                <a:cubicBezTo>
                  <a:pt x="1120758" y="223096"/>
                  <a:pt x="1060290" y="107118"/>
                  <a:pt x="1158240" y="237718"/>
                </a:cubicBezTo>
                <a:cubicBezTo>
                  <a:pt x="1186595" y="275524"/>
                  <a:pt x="1170533" y="261153"/>
                  <a:pt x="1203960" y="283438"/>
                </a:cubicBezTo>
                <a:cubicBezTo>
                  <a:pt x="1162404" y="300060"/>
                  <a:pt x="1154445" y="301208"/>
                  <a:pt x="1112520" y="329158"/>
                </a:cubicBezTo>
                <a:cubicBezTo>
                  <a:pt x="1091386" y="343247"/>
                  <a:pt x="1072694" y="360789"/>
                  <a:pt x="1051560" y="374878"/>
                </a:cubicBezTo>
                <a:cubicBezTo>
                  <a:pt x="1043940" y="379958"/>
                  <a:pt x="1035176" y="383642"/>
                  <a:pt x="1028700" y="390118"/>
                </a:cubicBezTo>
                <a:cubicBezTo>
                  <a:pt x="1017200" y="401618"/>
                  <a:pt x="1009025" y="416062"/>
                  <a:pt x="998220" y="428218"/>
                </a:cubicBezTo>
                <a:cubicBezTo>
                  <a:pt x="988674" y="438957"/>
                  <a:pt x="977900" y="448538"/>
                  <a:pt x="967740" y="458698"/>
                </a:cubicBezTo>
                <a:cubicBezTo>
                  <a:pt x="962660" y="473938"/>
                  <a:pt x="962139" y="491567"/>
                  <a:pt x="952500" y="504418"/>
                </a:cubicBezTo>
                <a:cubicBezTo>
                  <a:pt x="892067" y="584996"/>
                  <a:pt x="972013" y="474614"/>
                  <a:pt x="906780" y="580618"/>
                </a:cubicBezTo>
                <a:cubicBezTo>
                  <a:pt x="895329" y="599227"/>
                  <a:pt x="880131" y="615349"/>
                  <a:pt x="868680" y="633958"/>
                </a:cubicBezTo>
                <a:cubicBezTo>
                  <a:pt x="816682" y="718454"/>
                  <a:pt x="882533" y="642965"/>
                  <a:pt x="800100" y="725398"/>
                </a:cubicBezTo>
                <a:cubicBezTo>
                  <a:pt x="787400" y="753338"/>
                  <a:pt x="772776" y="780481"/>
                  <a:pt x="762000" y="809218"/>
                </a:cubicBezTo>
                <a:cubicBezTo>
                  <a:pt x="750156" y="840802"/>
                  <a:pt x="761923" y="851218"/>
                  <a:pt x="739140" y="877798"/>
                </a:cubicBezTo>
                <a:cubicBezTo>
                  <a:pt x="730875" y="887441"/>
                  <a:pt x="718820" y="893038"/>
                  <a:pt x="708660" y="900658"/>
                </a:cubicBezTo>
                <a:cubicBezTo>
                  <a:pt x="668520" y="967559"/>
                  <a:pt x="697801" y="910374"/>
                  <a:pt x="678180" y="969238"/>
                </a:cubicBezTo>
                <a:cubicBezTo>
                  <a:pt x="659277" y="1025947"/>
                  <a:pt x="662365" y="992240"/>
                  <a:pt x="647700" y="1060678"/>
                </a:cubicBezTo>
                <a:cubicBezTo>
                  <a:pt x="626686" y="1158744"/>
                  <a:pt x="651242" y="1080533"/>
                  <a:pt x="632460" y="1136878"/>
                </a:cubicBezTo>
                <a:cubicBezTo>
                  <a:pt x="619760" y="1134338"/>
                  <a:pt x="606739" y="1133067"/>
                  <a:pt x="594360" y="1129258"/>
                </a:cubicBezTo>
                <a:cubicBezTo>
                  <a:pt x="559542" y="1118545"/>
                  <a:pt x="519760" y="1101869"/>
                  <a:pt x="487680" y="1083538"/>
                </a:cubicBezTo>
                <a:cubicBezTo>
                  <a:pt x="469039" y="1072886"/>
                  <a:pt x="417753" y="1041700"/>
                  <a:pt x="396240" y="1022578"/>
                </a:cubicBezTo>
                <a:cubicBezTo>
                  <a:pt x="382816" y="1010646"/>
                  <a:pt x="370840" y="997178"/>
                  <a:pt x="358140" y="984478"/>
                </a:cubicBezTo>
                <a:cubicBezTo>
                  <a:pt x="285912" y="821966"/>
                  <a:pt x="370913" y="1000858"/>
                  <a:pt x="289560" y="862558"/>
                </a:cubicBezTo>
                <a:cubicBezTo>
                  <a:pt x="275162" y="838081"/>
                  <a:pt x="266071" y="810709"/>
                  <a:pt x="251460" y="786358"/>
                </a:cubicBezTo>
                <a:cubicBezTo>
                  <a:pt x="243092" y="772412"/>
                  <a:pt x="229175" y="762306"/>
                  <a:pt x="220980" y="748258"/>
                </a:cubicBezTo>
                <a:cubicBezTo>
                  <a:pt x="205845" y="722313"/>
                  <a:pt x="192566" y="678257"/>
                  <a:pt x="182880" y="649198"/>
                </a:cubicBezTo>
                <a:cubicBezTo>
                  <a:pt x="180340" y="631418"/>
                  <a:pt x="178213" y="613574"/>
                  <a:pt x="175260" y="595858"/>
                </a:cubicBezTo>
                <a:cubicBezTo>
                  <a:pt x="170591" y="567846"/>
                  <a:pt x="164449" y="540089"/>
                  <a:pt x="160020" y="512038"/>
                </a:cubicBezTo>
                <a:cubicBezTo>
                  <a:pt x="156826" y="491810"/>
                  <a:pt x="154793" y="471416"/>
                  <a:pt x="152400" y="451078"/>
                </a:cubicBezTo>
                <a:cubicBezTo>
                  <a:pt x="149713" y="428235"/>
                  <a:pt x="152053" y="404318"/>
                  <a:pt x="144780" y="382498"/>
                </a:cubicBezTo>
                <a:cubicBezTo>
                  <a:pt x="138988" y="365122"/>
                  <a:pt x="123387" y="352681"/>
                  <a:pt x="114300" y="336778"/>
                </a:cubicBezTo>
                <a:cubicBezTo>
                  <a:pt x="103028" y="317053"/>
                  <a:pt x="91584" y="297169"/>
                  <a:pt x="83820" y="275818"/>
                </a:cubicBezTo>
                <a:cubicBezTo>
                  <a:pt x="71181" y="241062"/>
                  <a:pt x="63500" y="204698"/>
                  <a:pt x="53340" y="169138"/>
                </a:cubicBezTo>
                <a:cubicBezTo>
                  <a:pt x="48260" y="151358"/>
                  <a:pt x="41140" y="134038"/>
                  <a:pt x="38100" y="115798"/>
                </a:cubicBezTo>
                <a:cubicBezTo>
                  <a:pt x="29299" y="62992"/>
                  <a:pt x="6350" y="39598"/>
                  <a:pt x="0" y="24358"/>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9BEEE59-0E56-3C42-E37D-BE783D475799}"/>
              </a:ext>
            </a:extLst>
          </p:cNvPr>
          <p:cNvCxnSpPr>
            <a:cxnSpLocks/>
            <a:stCxn id="17" idx="3"/>
          </p:cNvCxnSpPr>
          <p:nvPr/>
        </p:nvCxnSpPr>
        <p:spPr>
          <a:xfrm>
            <a:off x="4058406" y="3095920"/>
            <a:ext cx="1261516" cy="8588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541D8700-1F36-12E6-3113-3AD929C358BF}"/>
              </a:ext>
            </a:extLst>
          </p:cNvPr>
          <p:cNvSpPr txBox="1"/>
          <p:nvPr/>
        </p:nvSpPr>
        <p:spPr>
          <a:xfrm>
            <a:off x="8130354" y="2759001"/>
            <a:ext cx="2949786" cy="1323439"/>
          </a:xfrm>
          <a:prstGeom prst="rect">
            <a:avLst/>
          </a:prstGeom>
          <a:noFill/>
          <a:ln w="57150">
            <a:solidFill>
              <a:srgbClr val="FFFF00"/>
            </a:solidFill>
          </a:ln>
        </p:spPr>
        <p:txBody>
          <a:bodyPr wrap="square" rtlCol="0">
            <a:spAutoFit/>
          </a:bodyPr>
          <a:lstStyle/>
          <a:p>
            <a:pPr algn="l" rtl="0"/>
            <a:r>
              <a:rPr lang="en-US" sz="1600" dirty="0">
                <a:latin typeface="Alef" panose="00000500000000000000" pitchFamily="2" charset="-79"/>
                <a:cs typeface="Alef" panose="00000500000000000000" pitchFamily="2" charset="-79"/>
              </a:rPr>
              <a:t>The part explained by x2 in y, “controlling“ for or “</a:t>
            </a:r>
            <a:r>
              <a:rPr lang="en-US" sz="1600" dirty="0" err="1">
                <a:latin typeface="Alef" panose="00000500000000000000" pitchFamily="2" charset="-79"/>
                <a:cs typeface="Alef" panose="00000500000000000000" pitchFamily="2" charset="-79"/>
              </a:rPr>
              <a:t>partialling</a:t>
            </a:r>
            <a:r>
              <a:rPr lang="en-US" sz="1600" dirty="0">
                <a:latin typeface="Alef" panose="00000500000000000000" pitchFamily="2" charset="-79"/>
                <a:cs typeface="Alef" panose="00000500000000000000" pitchFamily="2" charset="-79"/>
              </a:rPr>
              <a:t> out” x1.</a:t>
            </a:r>
          </a:p>
          <a:p>
            <a:pPr algn="l" rtl="0"/>
            <a:endParaRPr lang="en-US" sz="1600" dirty="0">
              <a:latin typeface="Alef" panose="00000500000000000000" pitchFamily="2" charset="-79"/>
              <a:cs typeface="Alef" panose="00000500000000000000" pitchFamily="2" charset="-79"/>
            </a:endParaRPr>
          </a:p>
          <a:p>
            <a:pPr algn="l" rtl="0"/>
            <a:r>
              <a:rPr lang="en-US" sz="1600" dirty="0">
                <a:latin typeface="Alef" panose="00000500000000000000" pitchFamily="2" charset="-79"/>
                <a:cs typeface="Alef" panose="00000500000000000000" pitchFamily="2" charset="-79"/>
              </a:rPr>
              <a:t>Used to compute b</a:t>
            </a:r>
            <a:r>
              <a:rPr lang="en-US" sz="1600" baseline="-25000" dirty="0">
                <a:latin typeface="Alef" panose="00000500000000000000" pitchFamily="2" charset="-79"/>
                <a:cs typeface="Alef" panose="00000500000000000000" pitchFamily="2" charset="-79"/>
              </a:rPr>
              <a:t>2</a:t>
            </a:r>
            <a:r>
              <a:rPr lang="en-US" sz="1600" dirty="0">
                <a:latin typeface="Alef" panose="00000500000000000000" pitchFamily="2" charset="-79"/>
                <a:cs typeface="Alef" panose="00000500000000000000" pitchFamily="2" charset="-79"/>
              </a:rPr>
              <a:t>.</a:t>
            </a:r>
            <a:endParaRPr lang="en-US" sz="1600" dirty="0">
              <a:solidFill>
                <a:srgbClr val="5BB3CA"/>
              </a:solidFill>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21066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10" grpId="0" build="p"/>
      <p:bldP spid="3" grpId="0" animBg="1"/>
      <p:bldP spid="17" grpId="0" animBg="1"/>
      <p:bldP spid="19" grpId="0" animBg="1"/>
      <p:bldP spid="3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4615</TotalTime>
  <Words>5140</Words>
  <Application>Microsoft Office PowerPoint</Application>
  <PresentationFormat>Widescreen</PresentationFormat>
  <Paragraphs>755</Paragraphs>
  <Slides>56</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Alef</vt:lpstr>
      <vt:lpstr>Arial</vt:lpstr>
      <vt:lpstr>Calibri</vt:lpstr>
      <vt:lpstr>Calibri Light</vt:lpstr>
      <vt:lpstr>Cambria Math</vt:lpstr>
      <vt:lpstr>Symbol</vt:lpstr>
      <vt:lpstr>Wingdings</vt:lpstr>
      <vt:lpstr>Office Theme</vt:lpstr>
      <vt:lpstr>Stats for Graduate Students: Lecture #6</vt:lpstr>
      <vt:lpstr>Where are we? Where are we going?</vt:lpstr>
      <vt:lpstr>Reminder: Simple linear regression</vt:lpstr>
      <vt:lpstr>Multiple Regression Adding more predictors to a model</vt:lpstr>
      <vt:lpstr>Multiple regression: More than one predictor</vt:lpstr>
      <vt:lpstr>When to use multiple regression?</vt:lpstr>
      <vt:lpstr>In both cases, the math is the same</vt:lpstr>
      <vt:lpstr>Multiple Predictors: Intuition</vt:lpstr>
      <vt:lpstr>Multiple Predictors: Intuition</vt:lpstr>
      <vt:lpstr>Multiple Predictors: Intuition</vt:lpstr>
      <vt:lpstr>The mathematical idea: Estimating the effect of x1 when holding x2 constant</vt:lpstr>
      <vt:lpstr>The mathematical idea: Estimating the effect of x1 when holding x2 constant</vt:lpstr>
      <vt:lpstr>Significance testing in multiple regression</vt:lpstr>
      <vt:lpstr>Significance testing in multiple regression</vt:lpstr>
      <vt:lpstr>Significance testing in multiple regression</vt:lpstr>
      <vt:lpstr>Effect size in multiple regression:  R^2 and adjusted-R^2</vt:lpstr>
      <vt:lpstr>Multiple Regression in R</vt:lpstr>
      <vt:lpstr>Multiple Regression in R</vt:lpstr>
      <vt:lpstr>One more significance test</vt:lpstr>
      <vt:lpstr>One more significance test</vt:lpstr>
      <vt:lpstr>Multicollinearity</vt:lpstr>
      <vt:lpstr>Multicollinearity in multiple regression</vt:lpstr>
      <vt:lpstr>Multicollinearity in multiple regression</vt:lpstr>
      <vt:lpstr>Measures of multicollinearity</vt:lpstr>
      <vt:lpstr>What to do in cases of high multicollinearity?</vt:lpstr>
      <vt:lpstr>Categorical Predictors in Regression Models</vt:lpstr>
      <vt:lpstr>Categorical predictors in regression models</vt:lpstr>
      <vt:lpstr>Example: back to happiness</vt:lpstr>
      <vt:lpstr>How can we add a categorical variable to a (mathematical) regression model?</vt:lpstr>
      <vt:lpstr>Dummy coding (aka treatment coding)</vt:lpstr>
      <vt:lpstr>Dummy coding (aka treatment coding)</vt:lpstr>
      <vt:lpstr>Dummy coding (aka treatment coding)</vt:lpstr>
      <vt:lpstr>Dummy coding (aka treatment coding)</vt:lpstr>
      <vt:lpstr>Dummy coding (aka treatment coding) in R</vt:lpstr>
      <vt:lpstr>Linear model with dummy-coded variables: Interpretation</vt:lpstr>
      <vt:lpstr>Testing the overall effect of the categorical predictor</vt:lpstr>
      <vt:lpstr>Effect coding (aka sum coding)</vt:lpstr>
      <vt:lpstr>Effect coding (aka sum coding)</vt:lpstr>
      <vt:lpstr>Linear model with effect-coded variables: Interpretation</vt:lpstr>
      <vt:lpstr>Testing the overall effect of the categorical predictor</vt:lpstr>
      <vt:lpstr>Categorical variable coding: Two notes</vt:lpstr>
      <vt:lpstr>Regression vs. ANOVA Back to the General Linear Model (GLM)</vt:lpstr>
      <vt:lpstr>Regression, ANOVA, and the General Linear Model</vt:lpstr>
      <vt:lpstr>Regression, ANOVA, and the General Linear Model</vt:lpstr>
      <vt:lpstr>The reason? Regression and ANOVA are both based on the General Linear Model (GLM) principles </vt:lpstr>
      <vt:lpstr>The reason? Regression and ANOVA are both based on the General Linear Model (GLM) principles </vt:lpstr>
      <vt:lpstr>So why not just use regression instead of ANOVA/t-test?</vt:lpstr>
      <vt:lpstr>Mediation Analysis If times allows</vt:lpstr>
      <vt:lpstr>Back to the happiness example</vt:lpstr>
      <vt:lpstr>Back to the happiness example</vt:lpstr>
      <vt:lpstr>Mediation analysis steps </vt:lpstr>
      <vt:lpstr>Mediation analysis steps </vt:lpstr>
      <vt:lpstr>Mediation analysis steps </vt:lpstr>
      <vt:lpstr>Mediation analysis steps </vt:lpstr>
      <vt:lpstr>Two technical Notes</vt:lpstr>
      <vt:lpstr>Two technical Notes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שיטות מחקר בקוגניציה – שיעור מספר 12</dc:title>
  <dc:creator>Noam Siegelman</dc:creator>
  <cp:lastModifiedBy>Noam Siegelman</cp:lastModifiedBy>
  <cp:revision>403</cp:revision>
  <dcterms:created xsi:type="dcterms:W3CDTF">2015-09-20T10:38:44Z</dcterms:created>
  <dcterms:modified xsi:type="dcterms:W3CDTF">2022-12-06T11:27:13Z</dcterms:modified>
</cp:coreProperties>
</file>